
<file path=[Content_Types].xml><?xml version="1.0" encoding="utf-8"?>
<Types xmlns="http://schemas.openxmlformats.org/package/2006/content-types">
  <Default Extension="xml" ContentType="application/vnd.openxmlformats-package.core-properties+xml"/>
  <Default Extension="png" ContentType="image/png"/>
  <Default Extension="rels" ContentType="application/vnd.openxmlformats-package.relationship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theme/theme1.xml" ContentType="application/vnd.openxmlformats-officedocument.theme+xml"/>
  <Override PartName="/ppt/slideMasters/slideMaster1.xml" ContentType="application/vnd.openxmlformats-officedocument.presentationml.slideMaster+xml"/>
  <Override PartName="/ppt/slideMasters/theme/theme2.xml" ContentType="application/vnd.openxmlformats-officedocument.theme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notesMasters/notesMaster1.xml" ContentType="application/vnd.openxmlformats-officedocument.presentationml.notesMaster+xml"/>
  <Override PartName="/ppt/notesMasters/theme/theme3.xml" ContentType="application/vnd.openxmlformats-officedocument.theme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</Types>
</file>

<file path=_rels/.rels>&#65279;<?xml version="1.0" encoding="utf-8"?><Relationships xmlns="http://schemas.openxmlformats.org/package/2006/relationships"><Relationship Type="http://schemas.openxmlformats.org/package/2006/relationships/metadata/core-properties" Target="/docProps/core.xml" Id="Rd19e2d569b9e4c92" /><Relationship Type="http://schemas.openxmlformats.org/officeDocument/2006/relationships/extended-properties" Target="/docProps/app.xml" Id="R9bcf334ba50c4b48" /><Relationship Type="http://schemas.openxmlformats.org/officeDocument/2006/relationships/officeDocument" Target="/ppt/presentation.xml" Id="Ra5cbe49420a64c32" /></Relationships>
</file>

<file path=ppt/presentation.xml><?xml version="1.0" encoding="utf-8"?>
<p:presentation xmlns:p="http://schemas.openxmlformats.org/presentationml/2006/main">
  <p:sldMasterIdLst>
    <p:sldMasterId xmlns:r="http://schemas.openxmlformats.org/officeDocument/2006/relationships" id="2147483648" r:id="Rd2600a8752a7418a"/>
  </p:sldMasterIdLst>
  <p:notesMasterIdLst>
    <p:notesMasterId xmlns:r="http://schemas.openxmlformats.org/officeDocument/2006/relationships" r:id="Rcb89717e00e04d1f"/>
  </p:notesMasterIdLst>
  <p:sldIdLst>
    <p:sldId xmlns:r="http://schemas.openxmlformats.org/officeDocument/2006/relationships" id="256" r:id="Re1da2fe5dc344b53"/>
    <p:sldId xmlns:r="http://schemas.openxmlformats.org/officeDocument/2006/relationships" id="257" r:id="Rb982385fd404497f"/>
    <p:sldId xmlns:r="http://schemas.openxmlformats.org/officeDocument/2006/relationships" id="258" r:id="Rf52a8ba989aa4c39"/>
    <p:sldId xmlns:r="http://schemas.openxmlformats.org/officeDocument/2006/relationships" id="259" r:id="Raf4cfa7cbeda4287"/>
    <p:sldId xmlns:r="http://schemas.openxmlformats.org/officeDocument/2006/relationships" id="260" r:id="Rddf07ac4c3234d91"/>
    <p:sldId xmlns:r="http://schemas.openxmlformats.org/officeDocument/2006/relationships" id="261" r:id="R4f3fdcede458428a"/>
    <p:sldId xmlns:r="http://schemas.openxmlformats.org/officeDocument/2006/relationships" id="262" r:id="R17dae827f5e14752"/>
    <p:sldId xmlns:r="http://schemas.openxmlformats.org/officeDocument/2006/relationships" id="263" r:id="Rfc50dcd9fb0c44a8"/>
    <p:sldId xmlns:r="http://schemas.openxmlformats.org/officeDocument/2006/relationships" id="264" r:id="R023aadde0dde4d1d"/>
    <p:sldId xmlns:r="http://schemas.openxmlformats.org/officeDocument/2006/relationships" id="265" r:id="R100aed4861344771"/>
  </p:sldIdLst>
  <p:sldSz cx="12192000" cy="6858000"/>
  <p:notesSz cx="6858000" cy="9144000"/>
</p:presentation>
</file>

<file path=ppt/presProps.xml><?xml version="1.0" encoding="utf-8"?>
<p:presentationPr xmlns:p="http://schemas.openxmlformats.org/presentationml/2006/main">
  <p:extLst>
    <p:ext xmlns:p14="http://schemas.microsoft.com/office/powerpoint/2010/main" uri="{E76CE94A-603C-4142-B9EB-6D1370010A27}">
      <p14:discardImageEditData val="0"/>
    </p:ext>
    <p:ext xmlns:p14="http://schemas.microsoft.com/office/powerpoint/2010/main" uri="{D31A062A-798A-4329-ABDD-BBA856620510}">
      <p14:defaultImageDpi val="32767"/>
    </p:ext>
    <p:ext xmlns:p15="http://schemas.microsoft.com/office/powerpoint/2012/main" uri="{FD5EFAAD-0ECE-453E-9831-46B23BE46B34}">
      <p15:chartTrackingRefBased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_rels/presentation.xml.rels>&#65279;<?xml version="1.0" encoding="utf-8"?><Relationships xmlns="http://schemas.openxmlformats.org/package/2006/relationships"><Relationship Type="http://schemas.openxmlformats.org/officeDocument/2006/relationships/theme" Target="/ppt/theme/theme1.xml" Id="Rbdc47509698f4a1d" /><Relationship Type="http://schemas.openxmlformats.org/officeDocument/2006/relationships/slideMaster" Target="/ppt/slideMasters/slideMaster1.xml" Id="Rd2600a8752a7418a" /><Relationship Type="http://schemas.openxmlformats.org/officeDocument/2006/relationships/notesMaster" Target="/ppt/notesMasters/notesMaster1.xml" Id="Rcb89717e00e04d1f" /><Relationship Type="http://schemas.openxmlformats.org/officeDocument/2006/relationships/presProps" Target="/ppt/presProps.xml" Id="Raa27bf7106fd4ef0" /><Relationship Type="http://schemas.openxmlformats.org/officeDocument/2006/relationships/tableStyles" Target="/ppt/tableStyles.xml" Id="Rea7ef00f9e8849b8" /><Relationship Type="http://schemas.openxmlformats.org/officeDocument/2006/relationships/slide" Target="/ppt/slides/slide1.xml" Id="Re1da2fe5dc344b53" /><Relationship Type="http://schemas.openxmlformats.org/officeDocument/2006/relationships/slide" Target="/ppt/slides/slide2.xml" Id="Rb982385fd404497f" /><Relationship Type="http://schemas.openxmlformats.org/officeDocument/2006/relationships/slide" Target="/ppt/slides/slide3.xml" Id="Rf52a8ba989aa4c39" /><Relationship Type="http://schemas.openxmlformats.org/officeDocument/2006/relationships/slide" Target="/ppt/slides/slide4.xml" Id="Raf4cfa7cbeda4287" /><Relationship Type="http://schemas.openxmlformats.org/officeDocument/2006/relationships/slide" Target="/ppt/slides/slide5.xml" Id="Rddf07ac4c3234d91" /><Relationship Type="http://schemas.openxmlformats.org/officeDocument/2006/relationships/slide" Target="/ppt/slides/slide6.xml" Id="R4f3fdcede458428a" /><Relationship Type="http://schemas.openxmlformats.org/officeDocument/2006/relationships/slide" Target="/ppt/slides/slide7.xml" Id="R17dae827f5e14752" /><Relationship Type="http://schemas.openxmlformats.org/officeDocument/2006/relationships/slide" Target="/ppt/slides/slide8.xml" Id="Rfc50dcd9fb0c44a8" /><Relationship Type="http://schemas.openxmlformats.org/officeDocument/2006/relationships/slide" Target="/ppt/slides/slide9.xml" Id="R023aadde0dde4d1d" /><Relationship Type="http://schemas.openxmlformats.org/officeDocument/2006/relationships/slide" Target="/ppt/slides/slide10.xml" Id="R100aed4861344771" /></Relationships>
</file>

<file path=ppt/notesMasters/_rels/notesMaster1.xml.rels>&#65279;<?xml version="1.0" encoding="utf-8"?><Relationships xmlns="http://schemas.openxmlformats.org/package/2006/relationships"><Relationship Type="http://schemas.openxmlformats.org/officeDocument/2006/relationships/theme" Target="/ppt/notesMasters/theme/theme3.xml" Id="Rb36932e050a44c4a" /></Relationships>
</file>

<file path=ppt/notesMasters/notesMaster1.xml><?xml version="1.0" encoding="utf-8"?>
<p:notesMaster xmlns:p="http://schemas.openxmlformats.org/presentationml/2006/main">
  <p:cSld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Header Placeholder"/>
          <p:cNvSpPr/>
          <p:nvPr>
            <p:ph type="hdr" sz="quarter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Date Placeholder"/>
          <p:cNvSpPr/>
          <p:nvPr>
            <p:ph type="dt" sz="quarter" idx="1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Image Placeholder"/>
          <p:cNvSpPr/>
          <p:nvPr>
            <p:ph type="sldImg" idx="2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5" name="Notes Placeholder"/>
          <p:cNvSpPr/>
          <p:nvPr>
            <p:ph type="body" sz="quarter" idx="3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Footer Placeholder"/>
          <p:cNvSpPr/>
          <p:nvPr>
            <p:ph type="ftr" sz="quarter" idx="4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7" name="Slide Number Placeholder"/>
          <p:cNvSpPr/>
          <p:nvPr>
            <p:ph type="sldNum" sz="quarter" idx="5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xmlns:a="http://schemas.openxmlformats.org/drawingml/2006/main" marL="0" algn="l" defTabSz="914400" rtl="0" eaLnBrk="1" latinLnBrk="0" hangingPunct="1">
      <a:defRPr sz="1200" kern="1200"/>
    </a:lvl1pPr>
  </p:notesStyle>
</p:notesMaster>
</file>

<file path=ppt/notesMasters/theme/theme3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">
      <a:majorFont>
        <a:latin typeface="Aptos"/>
        <a:ea typeface=""/>
        <a:cs typeface=""/>
      </a:majorFont>
      <a:minorFont>
        <a:latin typeface="Aptos"/>
        <a:ea typeface=""/>
        <a:cs typeface="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notesSlides/_rels/notesSlide1.xml.rels>&#65279;<?xml version="1.0" encoding="utf-8"?><Relationships xmlns="http://schemas.openxmlformats.org/package/2006/relationships"><Relationship Type="http://schemas.openxmlformats.org/officeDocument/2006/relationships/slide" Target="/ppt/slides/slide1.xml" Id="R99ffff1e1dbe4588" /><Relationship Type="http://schemas.openxmlformats.org/officeDocument/2006/relationships/notesMaster" Target="/ppt/notesMasters/notesMaster1.xml" Id="R382366f13d5e4534" /></Relationships>
</file>

<file path=ppt/notesSlides/_rels/notesSlide2.xml.rels>&#65279;<?xml version="1.0" encoding="utf-8"?><Relationships xmlns="http://schemas.openxmlformats.org/package/2006/relationships"><Relationship Type="http://schemas.openxmlformats.org/officeDocument/2006/relationships/slide" Target="/ppt/slides/slide2.xml" Id="R7b05f002e5ad48fe" /><Relationship Type="http://schemas.openxmlformats.org/officeDocument/2006/relationships/notesMaster" Target="/ppt/notesMasters/notesMaster1.xml" Id="R31dff129edc74629" /></Relationships>
</file>

<file path=ppt/notesSlides/_rels/notesSlide3.xml.rels>&#65279;<?xml version="1.0" encoding="utf-8"?><Relationships xmlns="http://schemas.openxmlformats.org/package/2006/relationships"><Relationship Type="http://schemas.openxmlformats.org/officeDocument/2006/relationships/slide" Target="/ppt/slides/slide3.xml" Id="R5e5e8c699f4b402c" /><Relationship Type="http://schemas.openxmlformats.org/officeDocument/2006/relationships/notesMaster" Target="/ppt/notesMasters/notesMaster1.xml" Id="Rc6cc6fae83ad4d84" /></Relationships>
</file>

<file path=ppt/notesSlides/_rels/notesSlide4.xml.rels>&#65279;<?xml version="1.0" encoding="utf-8"?><Relationships xmlns="http://schemas.openxmlformats.org/package/2006/relationships"><Relationship Type="http://schemas.openxmlformats.org/officeDocument/2006/relationships/slide" Target="/ppt/slides/slide4.xml" Id="Rd0a552a206ec45c3" /><Relationship Type="http://schemas.openxmlformats.org/officeDocument/2006/relationships/notesMaster" Target="/ppt/notesMasters/notesMaster1.xml" Id="R75e63d678f5843ce" /></Relationships>
</file>

<file path=ppt/notesSlides/_rels/notesSlide5.xml.rels>&#65279;<?xml version="1.0" encoding="utf-8"?><Relationships xmlns="http://schemas.openxmlformats.org/package/2006/relationships"><Relationship Type="http://schemas.openxmlformats.org/officeDocument/2006/relationships/slide" Target="/ppt/slides/slide5.xml" Id="R3325d4aad0ae4a19" /><Relationship Type="http://schemas.openxmlformats.org/officeDocument/2006/relationships/notesMaster" Target="/ppt/notesMasters/notesMaster1.xml" Id="Rdeb9b9d3816e47c5" /></Relationships>
</file>

<file path=ppt/notesSlides/_rels/notesSlide6.xml.rels>&#65279;<?xml version="1.0" encoding="utf-8"?><Relationships xmlns="http://schemas.openxmlformats.org/package/2006/relationships"><Relationship Type="http://schemas.openxmlformats.org/officeDocument/2006/relationships/slide" Target="/ppt/slides/slide6.xml" Id="Rb8d848b073ba4c0b" /><Relationship Type="http://schemas.openxmlformats.org/officeDocument/2006/relationships/notesMaster" Target="/ppt/notesMasters/notesMaster1.xml" Id="R8154a531bad04c50" /></Relationships>
</file>

<file path=ppt/notesSlides/_rels/notesSlide7.xml.rels>&#65279;<?xml version="1.0" encoding="utf-8"?><Relationships xmlns="http://schemas.openxmlformats.org/package/2006/relationships"><Relationship Type="http://schemas.openxmlformats.org/officeDocument/2006/relationships/slide" Target="/ppt/slides/slide7.xml" Id="R2e3196f21245475b" /><Relationship Type="http://schemas.openxmlformats.org/officeDocument/2006/relationships/notesMaster" Target="/ppt/notesMasters/notesMaster1.xml" Id="Ra125f88d38a34b29" /></Relationships>
</file>

<file path=ppt/notesSlides/_rels/notesSlide8.xml.rels>&#65279;<?xml version="1.0" encoding="utf-8"?><Relationships xmlns="http://schemas.openxmlformats.org/package/2006/relationships"><Relationship Type="http://schemas.openxmlformats.org/officeDocument/2006/relationships/slide" Target="/ppt/slides/slide8.xml" Id="R16b04de8e3624423" /><Relationship Type="http://schemas.openxmlformats.org/officeDocument/2006/relationships/notesMaster" Target="/ppt/notesMasters/notesMaster1.xml" Id="Ra0edfc5e67ce42e0" /></Relationships>
</file>

<file path=ppt/notesSlides/_rels/notesSlide9.xml.rels>&#65279;<?xml version="1.0" encoding="utf-8"?><Relationships xmlns="http://schemas.openxmlformats.org/package/2006/relationships"><Relationship Type="http://schemas.openxmlformats.org/officeDocument/2006/relationships/slide" Target="/ppt/slides/slide9.xml" Id="R6eebdf522d5743b8" /><Relationship Type="http://schemas.openxmlformats.org/officeDocument/2006/relationships/notesMaster" Target="/ppt/notesMasters/notesMaster1.xml" Id="Raefeac82ed044d2c" /></Relationships>
</file>

<file path=ppt/notesSlides/_rels/notesSlide10.xml.rels>&#65279;<?xml version="1.0" encoding="utf-8"?><Relationships xmlns="http://schemas.openxmlformats.org/package/2006/relationships"><Relationship Type="http://schemas.openxmlformats.org/officeDocument/2006/relationships/slide" Target="/ppt/slides/slide10.xml" Id="Rf2d556acd90b44a2" /><Relationship Type="http://schemas.openxmlformats.org/officeDocument/2006/relationships/notesMaster" Target="/ppt/notesMasters/notesMaster1.xml" Id="Rbe496cb2995242bd" /></Relationships>
</file>

<file path=ppt/notesSlides/notesSlide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Public brand: Dovela. Public website: https://dovela.cl/en. Contact sebastian@dovela.cl confirmed by founder on 18 October 2026. Founder known as Kevin; full public biography and incorporation remain unconfirmed. Product release0.2.1/engine0.2.0. Original synthetic evidence only; natural engineering accuracy, customers and savings unmeasured. Sources: applications/shared/STARTUP_PROFILE_ES_EN.md; applications/FOUNDER_INPUTS.md.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Problem, proposed user and buyer remain hypotheses. Sources: DECISIONS_AND_ASSUMPTIONS.md and applications/shared/CONTENT_BANK.md. No interviews, time-saving measurement or pricing validation.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Actual local browser capture from original synthetic PDF/CSV fixture. Sources: site/dist/assets/demo-pdf.png and validation/release-v0.2.1/browser-qa.json. Local runnable processing is fresh; public static site inspects saved runs. v0.2 native receipt download/reimport observed. v0.2.1 paste reopening and generation verified; final hosted file download remains pending.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Sources: reports/benchmark-v0.2.json; data/fixtures/expected.json; pdf-expected.json. 10 original synthetic scenarios, 30 expected tag outcomes. Two source views per review, not two independent projects. No natural precision, recall or time savings measured.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Sources: src/engineering_qa/engine.py, server.py, pipeline.py. Deterministic product, no inference API or training. DEXPI XML is reference research, not a general production P&amp;ID adapter. Receipts have digest checks, not cryptographic signature or authenticated engineering authority.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Sources: reports/ocr-experiment-001.json and reports/ocr-orientation-002.json. Tesseract.js6.0.1 pretrained local OCR. OCR001 clean3/3,degraded3/3,rotated0/3. OCR002 four orientations per input, five positive variants each3/3 from SAME source and two original negative controls abstain,28attempts total. Outside product, no training. Public originals excluded from distribution. No withheld-project engineering accuracy claim.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Source: applications/shared/CONTENT_BANK.md. Per-package/project and possible team subscription are hypotheses. Initial discovery market Chile. No TAM number, revenue, LOI, customer or unit economics invented.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Sources: current founder direction and docs/AUDITORIA_Y_PLAN_FINAL_2026-10-17.md. All technical assets retained before applications. Engineering/customer validation and active capital seeking follow eligible applications, without waiting for acceptance. Deferred program routes get recorded reasons.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9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Planned cloud workloads only, not deployed usage. Founder declares no prior credits. No award or partnership claimed. Sources: applications/shared/BUDGET_AND_USE_OF_FUNDS.md and founder financing strategy. Google third-party models billed directly may not be credit-covered. Provider selection and spend require actual workload, rights and budget.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0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Concrete future evaluation milestone, not completed pilot or a reviewer commitment. Founder: Kevin, public bio pending. AWS Founders direct first, no Org ID search. Google conditions including real VC horizon; Microsoft company/IP; NVIDIA incorporation. Do not present route preparation as eligibility approval or awarded credits.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slideLayouts/_rels/slideLayout1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a50a33457d5d4b7d" /></Relationships>
</file>

<file path=ppt/slideLayouts/_rels/slideLayout2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1ea4937ad5594b42" /></Relationships>
</file>

<file path=ppt/slideLayouts/_rels/slideLayout3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2a5937ae6e3e46d1" /></Relationships>
</file>

<file path=ppt/slideLayouts/_rels/slideLayout4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8c1837a6cdf2466f" /></Relationships>
</file>

<file path=ppt/slideLayouts/_rels/slideLayout5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c2f23d459d7549a8" /></Relationships>
</file>

<file path=ppt/slideLayouts/_rels/slideLayout6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f7278254ae4e4185" /></Relationships>
</file>

<file path=ppt/slideLayouts/slideLayout1.xml><?xml version="1.0" encoding="utf-8"?>
<p:sldLayout xmlns:p="http://schemas.openxmlformats.org/presentationml/2006/main" type="title">
  <p:cSld name="Title Slide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" name="Title">
            <a:extLst xmlns:a="http://schemas.openxmlformats.org/drawingml/2006/main">
              <a:ext uri="{FF2B5EF4-FFF2-40B4-BE49-F238E27FC236}">
                <a16:creationId xmlns:a16="http://schemas.microsoft.com/office/drawing/2014/main" id="{ECB8D30D-4731-444E-982A-78C2D5C7FA95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1219200" y="2590800"/>
            <a:ext cx="9753600" cy="990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/>
          </a:bodyPr>
          <a:lstStyle xmlns:a="http://schemas.openxmlformats.org/drawingml/2006/main">
            <a:defPPr algn="ctr"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defPPr>
            <a:lvl1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/>
            </a:lvl1pPr>
            <a:lvl2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/>
            </a:lvl2pPr>
            <a:lvl3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/>
            </a:lvl3pPr>
            <a:lvl4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/>
            </a:lvl4pPr>
            <a:lvl5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/>
            </a:lvl5pPr>
            <a:lvl6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/>
            </a:lvl6pPr>
            <a:lvl7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/>
            </a:lvl7pPr>
            <a:lvl8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/>
            </a:lvl8pPr>
            <a:lvl9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/>
            </a:lvl9pPr>
          </a:lstStyle>
          <a:p xmlns:a="http://schemas.openxmlformats.org/drawingml/2006/main"/>
        </p:txBody>
      </p:sp>
      <p:sp>
        <p:nvSpPr>
          <p:cNvPr id="2" name="Subtitle">
            <a:extLst xmlns:a="http://schemas.openxmlformats.org/drawingml/2006/main">
              <a:ext uri="{FF2B5EF4-FFF2-40B4-BE49-F238E27FC236}">
                <a16:creationId xmlns:a16="http://schemas.microsoft.com/office/drawing/2014/main" id="{5EE350BD-EB4F-4B24-8E68-12A0AD2840F5}"/>
              </a:ext>
            </a:extLst>
          </p:cNvPr>
          <p:cNvSpPr>
            <a:spLocks xmlns:a="http://schemas.openxmlformats.org/drawingml/2006/main" noGrp="1"/>
          </p:cNvSpPr>
          <p:nvPr>
            <p:ph type="subTitle" idx="1"/>
          </p:nvPr>
        </p:nvSpPr>
        <p:spPr>
          <a:xfrm xmlns:a="http://schemas.openxmlformats.org/drawingml/2006/main">
            <a:off x="1828800" y="3771900"/>
            <a:ext cx="8534400" cy="762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/>
          </a:bodyPr>
          <a:lstStyle xmlns:a="http://schemas.openxmlformats.org/drawingml/2006/main">
            <a:defPPr algn="ctr"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defPPr>
            <a:lvl1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/>
            </a:lvl1pPr>
            <a:lvl2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/>
            </a:lvl2pPr>
            <a:lvl3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/>
            </a:lvl3pPr>
            <a:lvl4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/>
            </a:lvl4pPr>
            <a:lvl5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/>
            </a:lvl5pPr>
            <a:lvl6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/>
            </a:lvl6pPr>
            <a:lvl7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/>
            </a:lvl7pPr>
            <a:lvl8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/>
            </a:lvl8pPr>
            <a:lvl9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/>
            </a:lvl9pPr>
          </a:lstStyle>
          <a:p xmlns:a="http://schemas.openxmlformats.org/drawingml/2006/main"/>
        </p:txBody>
      </p:sp>
    </p:spTree>
  </p:cSld>
</p:sldLayout>
</file>

<file path=ppt/slideLayouts/slideLayout2.xml><?xml version="1.0" encoding="utf-8"?>
<p:sldLayout xmlns:p="http://schemas.openxmlformats.org/presentationml/2006/main">
  <p:cSld name="Section Header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ection title">
            <a:extLst xmlns:a="http://schemas.openxmlformats.org/drawingml/2006/main">
              <a:ext uri="{FF2B5EF4-FFF2-40B4-BE49-F238E27FC236}">
                <a16:creationId xmlns:a16="http://schemas.microsoft.com/office/drawing/2014/main" id="{0595AC21-808E-466D-B751-8BCAF437DC08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1219200" y="2857500"/>
            <a:ext cx="9753600" cy="1143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/>
          </a:bodyPr>
          <a:lstStyle xmlns:a="http://schemas.openxmlformats.org/drawingml/2006/main">
            <a:defPPr algn="ctr"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defPPr>
            <a:lvl1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/>
            </a:lvl1pPr>
            <a:lvl2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/>
            </a:lvl2pPr>
            <a:lvl3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/>
            </a:lvl3pPr>
            <a:lvl4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/>
            </a:lvl4pPr>
            <a:lvl5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/>
            </a:lvl5pPr>
            <a:lvl6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/>
            </a:lvl6pPr>
            <a:lvl7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/>
            </a:lvl7pPr>
            <a:lvl8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/>
            </a:lvl8pPr>
            <a:lvl9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/>
            </a:lvl9pPr>
          </a:lstStyle>
          <a:p xmlns:a="http://schemas.openxmlformats.org/drawingml/2006/main"/>
        </p:txBody>
      </p:sp>
    </p:spTree>
  </p:cSld>
</p:sldLayout>
</file>

<file path=ppt/slideLayouts/slideLayout3.xml><?xml version="1.0" encoding="utf-8"?>
<p:sldLayout xmlns:p="http://schemas.openxmlformats.org/presentationml/2006/main">
  <p:cSld name="Title and Body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" name="Title">
            <a:extLst xmlns:a="http://schemas.openxmlformats.org/drawingml/2006/main">
              <a:ext uri="{FF2B5EF4-FFF2-40B4-BE49-F238E27FC236}">
                <a16:creationId xmlns:a16="http://schemas.microsoft.com/office/drawing/2014/main" id="{7ADBFFBB-7F3C-4859-89B5-52C0E95AB5E3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85800" y="533400"/>
            <a:ext cx="10820400" cy="838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defPPr>
            <a:lvl1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/>
            </a:lvl1pPr>
            <a:lvl2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/>
            </a:lvl2pPr>
            <a:lvl3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/>
            </a:lvl3pPr>
            <a:lvl4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/>
            </a:lvl4pPr>
            <a:lvl5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/>
            </a:lvl5pPr>
            <a:lvl6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/>
            </a:lvl6pPr>
            <a:lvl7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/>
            </a:lvl7pPr>
            <a:lvl8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/>
            </a:lvl8pPr>
            <a:lvl9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/>
            </a:lvl9pPr>
          </a:lstStyle>
          <a:p xmlns:a="http://schemas.openxmlformats.org/drawingml/2006/main"/>
        </p:txBody>
      </p:sp>
      <p:sp>
        <p:nvSpPr>
          <p:cNvPr id="2" name="Body">
            <a:extLst xmlns:a="http://schemas.openxmlformats.org/drawingml/2006/main">
              <a:ext uri="{FF2B5EF4-FFF2-40B4-BE49-F238E27FC236}">
                <a16:creationId xmlns:a16="http://schemas.microsoft.com/office/drawing/2014/main" id="{58A75D38-195C-458F-8F51-93300854F5A3}"/>
              </a:ext>
            </a:extLst>
          </p:cNvPr>
          <p:cNvSpPr>
            <a:spLocks xmlns:a="http://schemas.openxmlformats.org/drawingml/2006/main" noGrp="1"/>
          </p:cNvSpPr>
          <p:nvPr>
            <p:ph type="body" idx="1"/>
          </p:nvPr>
        </p:nvSpPr>
        <p:spPr>
          <a:xfrm xmlns:a="http://schemas.openxmlformats.org/drawingml/2006/main">
            <a:off x="685800" y="1905000"/>
            <a:ext cx="10820400" cy="426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defPPr>
            <a:lvl1pPr marL="2286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/>
            </a:lvl1pPr>
            <a:lvl2pPr marL="5334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/>
            </a:lvl2pPr>
            <a:lvl3pPr marL="8382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/>
            </a:lvl3pPr>
            <a:lvl4pPr marL="11430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/>
            </a:lvl4pPr>
            <a:lvl5pPr marL="14478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/>
            </a:lvl5pPr>
            <a:lvl6pPr marL="17526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/>
            </a:lvl6pPr>
            <a:lvl7pPr marL="20574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/>
            </a:lvl7pPr>
            <a:lvl8pPr marL="23622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/>
            </a:lvl8pPr>
            <a:lvl9pPr marL="26670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/>
            </a:lvl9pPr>
          </a:lstStyle>
          <a:p xmlns:a="http://schemas.openxmlformats.org/drawingml/2006/main"/>
        </p:txBody>
      </p:sp>
    </p:spTree>
  </p:cSld>
</p:sldLayout>
</file>

<file path=ppt/slideLayouts/slideLayout4.xml><?xml version="1.0" encoding="utf-8"?>
<p:sldLayout xmlns:p="http://schemas.openxmlformats.org/presentationml/2006/main">
  <p:cSld name="Title and Two Column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4" name="Title">
            <a:extLst xmlns:a="http://schemas.openxmlformats.org/drawingml/2006/main">
              <a:ext uri="{FF2B5EF4-FFF2-40B4-BE49-F238E27FC236}">
                <a16:creationId xmlns:a16="http://schemas.microsoft.com/office/drawing/2014/main" id="{8A06FC1F-7D68-4517-B576-E429D924DA26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85800" y="533400"/>
            <a:ext cx="10820400" cy="838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defPPr>
            <a:lvl1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/>
            </a:lvl1pPr>
            <a:lvl2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/>
            </a:lvl2pPr>
            <a:lvl3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/>
            </a:lvl3pPr>
            <a:lvl4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/>
            </a:lvl4pPr>
            <a:lvl5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/>
            </a:lvl5pPr>
            <a:lvl6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/>
            </a:lvl6pPr>
            <a:lvl7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/>
            </a:lvl7pPr>
            <a:lvl8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/>
            </a:lvl8pPr>
            <a:lvl9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/>
            </a:lvl9pPr>
          </a:lstStyle>
          <a:p xmlns:a="http://schemas.openxmlformats.org/drawingml/2006/main"/>
        </p:txBody>
      </p:sp>
      <p:sp>
        <p:nvSpPr>
          <p:cNvPr id="2" name="Left column">
            <a:extLst xmlns:a="http://schemas.openxmlformats.org/drawingml/2006/main">
              <a:ext uri="{FF2B5EF4-FFF2-40B4-BE49-F238E27FC236}">
                <a16:creationId xmlns:a16="http://schemas.microsoft.com/office/drawing/2014/main" id="{59508730-7C03-48C8-8719-80C007D6E03C}"/>
              </a:ext>
            </a:extLst>
          </p:cNvPr>
          <p:cNvSpPr>
            <a:spLocks xmlns:a="http://schemas.openxmlformats.org/drawingml/2006/main" noGrp="1"/>
          </p:cNvSpPr>
          <p:nvPr>
            <p:ph type="body" idx="1"/>
          </p:nvPr>
        </p:nvSpPr>
        <p:spPr>
          <a:xfrm xmlns:a="http://schemas.openxmlformats.org/drawingml/2006/main">
            <a:off x="685800" y="1905000"/>
            <a:ext cx="5029200" cy="426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defPPr>
            <a:lvl1pPr marL="2286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/>
            </a:lvl1pPr>
            <a:lvl2pPr marL="5334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/>
            </a:lvl2pPr>
            <a:lvl3pPr marL="8382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/>
            </a:lvl3pPr>
            <a:lvl4pPr marL="11430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/>
            </a:lvl4pPr>
            <a:lvl5pPr marL="14478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/>
            </a:lvl5pPr>
            <a:lvl6pPr marL="17526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/>
            </a:lvl6pPr>
            <a:lvl7pPr marL="20574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/>
            </a:lvl7pPr>
            <a:lvl8pPr marL="23622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/>
            </a:lvl8pPr>
            <a:lvl9pPr marL="26670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/>
            </a:lvl9pPr>
          </a:lstStyle>
          <a:p xmlns:a="http://schemas.openxmlformats.org/drawingml/2006/main"/>
        </p:txBody>
      </p:sp>
      <p:sp>
        <p:nvSpPr>
          <p:cNvPr id="3" name="Right column">
            <a:extLst xmlns:a="http://schemas.openxmlformats.org/drawingml/2006/main">
              <a:ext uri="{FF2B5EF4-FFF2-40B4-BE49-F238E27FC236}">
                <a16:creationId xmlns:a16="http://schemas.microsoft.com/office/drawing/2014/main" id="{30B0C601-D659-448E-9B25-E082333B1227}"/>
              </a:ext>
            </a:extLst>
          </p:cNvPr>
          <p:cNvSpPr>
            <a:spLocks xmlns:a="http://schemas.openxmlformats.org/drawingml/2006/main" noGrp="1"/>
          </p:cNvSpPr>
          <p:nvPr>
            <p:ph type="body" idx="2"/>
          </p:nvPr>
        </p:nvSpPr>
        <p:spPr>
          <a:xfrm xmlns:a="http://schemas.openxmlformats.org/drawingml/2006/main">
            <a:off x="6477000" y="1905000"/>
            <a:ext cx="5029200" cy="426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defPPr>
            <a:lvl1pPr marL="2286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/>
            </a:lvl1pPr>
            <a:lvl2pPr marL="5334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/>
            </a:lvl2pPr>
            <a:lvl3pPr marL="8382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/>
            </a:lvl3pPr>
            <a:lvl4pPr marL="11430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/>
            </a:lvl4pPr>
            <a:lvl5pPr marL="14478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/>
            </a:lvl5pPr>
            <a:lvl6pPr marL="17526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/>
            </a:lvl6pPr>
            <a:lvl7pPr marL="20574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/>
            </a:lvl7pPr>
            <a:lvl8pPr marL="23622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/>
            </a:lvl8pPr>
            <a:lvl9pPr marL="26670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/>
            </a:lvl9pPr>
          </a:lstStyle>
          <a:p xmlns:a="http://schemas.openxmlformats.org/drawingml/2006/main"/>
        </p:txBody>
      </p:sp>
    </p:spTree>
  </p:cSld>
</p:sldLayout>
</file>

<file path=ppt/slideLayouts/slideLayout5.xml><?xml version="1.0" encoding="utf-8"?>
<p:sldLayout xmlns:p="http://schemas.openxmlformats.org/presentationml/2006/main">
  <p:cSld name="Title and One Column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" name="Title">
            <a:extLst xmlns:a="http://schemas.openxmlformats.org/drawingml/2006/main">
              <a:ext uri="{FF2B5EF4-FFF2-40B4-BE49-F238E27FC236}">
                <a16:creationId xmlns:a16="http://schemas.microsoft.com/office/drawing/2014/main" id="{01E59CB4-2E70-4100-999D-4F8B67A033F3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85800" y="533400"/>
            <a:ext cx="10820400" cy="838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defPPr>
            <a:lvl1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/>
            </a:lvl1pPr>
            <a:lvl2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/>
            </a:lvl2pPr>
            <a:lvl3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/>
            </a:lvl3pPr>
            <a:lvl4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/>
            </a:lvl4pPr>
            <a:lvl5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/>
            </a:lvl5pPr>
            <a:lvl6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/>
            </a:lvl6pPr>
            <a:lvl7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/>
            </a:lvl7pPr>
            <a:lvl8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/>
            </a:lvl8pPr>
            <a:lvl9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/>
            </a:lvl9pPr>
          </a:lstStyle>
          <a:p xmlns:a="http://schemas.openxmlformats.org/drawingml/2006/main"/>
        </p:txBody>
      </p:sp>
      <p:sp>
        <p:nvSpPr>
          <p:cNvPr id="2" name="Left column">
            <a:extLst xmlns:a="http://schemas.openxmlformats.org/drawingml/2006/main">
              <a:ext uri="{FF2B5EF4-FFF2-40B4-BE49-F238E27FC236}">
                <a16:creationId xmlns:a16="http://schemas.microsoft.com/office/drawing/2014/main" id="{B02CA674-BB86-4A76-AD37-4335749E1905}"/>
              </a:ext>
            </a:extLst>
          </p:cNvPr>
          <p:cNvSpPr>
            <a:spLocks xmlns:a="http://schemas.openxmlformats.org/drawingml/2006/main" noGrp="1"/>
          </p:cNvSpPr>
          <p:nvPr>
            <p:ph type="body" idx="1"/>
          </p:nvPr>
        </p:nvSpPr>
        <p:spPr>
          <a:xfrm xmlns:a="http://schemas.openxmlformats.org/drawingml/2006/main">
            <a:off x="685800" y="1905000"/>
            <a:ext cx="5029200" cy="426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defPPr>
            <a:lvl1pPr marL="2286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/>
            </a:lvl1pPr>
            <a:lvl2pPr marL="5334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/>
            </a:lvl2pPr>
            <a:lvl3pPr marL="8382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/>
            </a:lvl3pPr>
            <a:lvl4pPr marL="11430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/>
            </a:lvl4pPr>
            <a:lvl5pPr marL="14478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/>
            </a:lvl5pPr>
            <a:lvl6pPr marL="17526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/>
            </a:lvl6pPr>
            <a:lvl7pPr marL="20574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/>
            </a:lvl7pPr>
            <a:lvl8pPr marL="23622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/>
            </a:lvl8pPr>
            <a:lvl9pPr marL="26670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/>
            </a:lvl9pPr>
          </a:lstStyle>
          <a:p xmlns:a="http://schemas.openxmlformats.org/drawingml/2006/main"/>
        </p:txBody>
      </p:sp>
    </p:spTree>
  </p:cSld>
</p:sldLayout>
</file>

<file path=ppt/slideLayouts/slideLayout6.xml><?xml version="1.0" encoding="utf-8"?>
<p:sldLayout xmlns:p="http://schemas.openxmlformats.org/presentationml/2006/main" type="blank">
  <p:cSld name="Blank"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</p:sldLayout>
</file>

<file path=ppt/slideMasters/_rels/slideMaster1.xml.rels>&#65279;<?xml version="1.0" encoding="utf-8"?><Relationships xmlns="http://schemas.openxmlformats.org/package/2006/relationships"><Relationship Type="http://schemas.openxmlformats.org/officeDocument/2006/relationships/theme" Target="/ppt/slideMasters/theme/theme2.xml" Id="Ra40ef55898d24398" /><Relationship Type="http://schemas.openxmlformats.org/officeDocument/2006/relationships/slideLayout" Target="/ppt/slideLayouts/slideLayout1.xml" Id="Re9e3afa0cf654d7d" /><Relationship Type="http://schemas.openxmlformats.org/officeDocument/2006/relationships/slideLayout" Target="/ppt/slideLayouts/slideLayout2.xml" Id="Rdb2e3beeb6394ba6" /><Relationship Type="http://schemas.openxmlformats.org/officeDocument/2006/relationships/slideLayout" Target="/ppt/slideLayouts/slideLayout3.xml" Id="R1e45e950d1a34f4e" /><Relationship Type="http://schemas.openxmlformats.org/officeDocument/2006/relationships/slideLayout" Target="/ppt/slideLayouts/slideLayout4.xml" Id="Rbec3ac6478ff4a06" /><Relationship Type="http://schemas.openxmlformats.org/officeDocument/2006/relationships/slideLayout" Target="/ppt/slideLayouts/slideLayout5.xml" Id="R305e7ea382ad4c73" /><Relationship Type="http://schemas.openxmlformats.org/officeDocument/2006/relationships/slideLayout" Target="/ppt/slideLayouts/slideLayout6.xml" Id="R370cc2cb2dcd4fde" /></Relationships>
</file>

<file path=ppt/slideMasters/slideMaster1.xml><?xml version="1.0" encoding="utf-8"?>
<p:sldMaster xmlns:p="http://schemas.openxmlformats.org/presentationml/2006/main">
  <p:cSld name="Master"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xmlns:r="http://schemas.openxmlformats.org/officeDocument/2006/relationships" id="2147483649" r:id="Re9e3afa0cf654d7d"/>
    <p:sldLayoutId xmlns:r="http://schemas.openxmlformats.org/officeDocument/2006/relationships" id="2147483650" r:id="Rdb2e3beeb6394ba6"/>
    <p:sldLayoutId xmlns:r="http://schemas.openxmlformats.org/officeDocument/2006/relationships" id="2147483651" r:id="R1e45e950d1a34f4e"/>
    <p:sldLayoutId xmlns:r="http://schemas.openxmlformats.org/officeDocument/2006/relationships" id="2147483652" r:id="Rbec3ac6478ff4a06"/>
    <p:sldLayoutId xmlns:r="http://schemas.openxmlformats.org/officeDocument/2006/relationships" id="2147483653" r:id="R305e7ea382ad4c73"/>
    <p:sldLayoutId xmlns:r="http://schemas.openxmlformats.org/officeDocument/2006/relationships" id="2147483654" r:id="R370cc2cb2dcd4fde"/>
  </p:sldLayoutIdLst>
  <p:txStyles>
    <p:titleStyle>
      <a:lvl1pPr xmlns:a="http://schemas.openxmlformats.org/drawingml/2006/main" algn="l">
        <a:lnSpc>
          <a:spcPct val="90000"/>
        </a:lnSpc>
        <a:spcBef>
          <a:spcPts val="0"/>
        </a:spcBef>
        <a:buNone/>
        <a:defRPr sz="4400">
          <a:solidFill>
            <a:schemeClr val="tx1"/>
          </a:solidFill>
          <a:latin typeface="+mj-lt"/>
          <a:ea typeface="+mj-lt"/>
          <a:cs typeface="+mj-lt"/>
        </a:defRPr>
      </a:lvl1pPr>
    </p:titleStyle>
    <p:bodyStyle>
      <a:lvl1pPr xmlns:a="http://schemas.openxmlformats.org/drawingml/2006/main" marL="228600" indent="-228600" algn="l">
        <a:lnSpc>
          <a:spcPct val="90000"/>
        </a:lnSpc>
        <a:spcBef>
          <a:spcPts val="1000"/>
        </a:spcBef>
        <a:buChar char="•"/>
        <a:defRPr sz="2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685800" indent="-228600" algn="l">
        <a:lnSpc>
          <a:spcPct val="90000"/>
        </a:lnSpc>
        <a:spcBef>
          <a:spcPts val="500"/>
        </a:spcBef>
        <a:buChar char="•"/>
        <a:defRPr sz="24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1143000" indent="-228600" algn="l">
        <a:lnSpc>
          <a:spcPct val="90000"/>
        </a:lnSpc>
        <a:spcBef>
          <a:spcPts val="500"/>
        </a:spcBef>
        <a:buChar char="•"/>
        <a:defRPr sz="20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600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20574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5146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9718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4290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886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9pPr>
    </p:bodyStyle>
    <p:otherStyle>
      <a:lvl1pPr xmlns:a="http://schemas.openxmlformats.org/drawingml/2006/main" marL="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457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914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371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18288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2860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743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200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657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9pPr>
    </p:otherStyle>
  </p:txStyles>
</p:sldMaster>
</file>

<file path=ppt/slideMasters/theme/theme2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">
      <a:majorFont>
        <a:latin typeface="Aptos"/>
        <a:ea typeface=""/>
        <a:cs typeface=""/>
      </a:majorFont>
      <a:minorFont>
        <a:latin typeface="Aptos"/>
        <a:ea typeface=""/>
        <a:cs typeface="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slides/_rels/slide1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74ff6de4bd424625" /><Relationship Type="http://schemas.openxmlformats.org/officeDocument/2006/relationships/notesSlide" Target="/ppt/notesSlides/notesSlide1.xml" Id="Rf7ef73d27e374847" /></Relationships>
</file>

<file path=ppt/slides/_rels/slide2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bf3ffb3471814b0a" /><Relationship Type="http://schemas.openxmlformats.org/officeDocument/2006/relationships/notesSlide" Target="/ppt/notesSlides/notesSlide2.xml" Id="Rb970ee1370624211" /></Relationships>
</file>

<file path=ppt/slides/_rels/slide3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f533c087192e4545" /><Relationship Type="http://schemas.openxmlformats.org/officeDocument/2006/relationships/image" Target="/ppt/media/image.png" Id="R065ee9af02a843f4" /><Relationship Type="http://schemas.openxmlformats.org/officeDocument/2006/relationships/notesSlide" Target="/ppt/notesSlides/notesSlide3.xml" Id="R06cc6892b2ad41db" /></Relationships>
</file>

<file path=ppt/slides/_rels/slide4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6673d56b9e824008" /><Relationship Type="http://schemas.openxmlformats.org/officeDocument/2006/relationships/notesSlide" Target="/ppt/notesSlides/notesSlide4.xml" Id="Rf8a6abfe6c0241f2" /></Relationships>
</file>

<file path=ppt/slides/_rels/slide5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233d501c6caa44b2" /><Relationship Type="http://schemas.openxmlformats.org/officeDocument/2006/relationships/notesSlide" Target="/ppt/notesSlides/notesSlide5.xml" Id="R72a6306bb8ee4c07" /></Relationships>
</file>

<file path=ppt/slides/_rels/slide6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7df7e97a13a74fc9" /><Relationship Type="http://schemas.openxmlformats.org/officeDocument/2006/relationships/notesSlide" Target="/ppt/notesSlides/notesSlide6.xml" Id="Raf3e37b5e6d14f6f" /></Relationships>
</file>

<file path=ppt/slides/_rels/slide7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0dd3cfaf733d45b7" /><Relationship Type="http://schemas.openxmlformats.org/officeDocument/2006/relationships/notesSlide" Target="/ppt/notesSlides/notesSlide7.xml" Id="R1bccaacb41c045d9" /></Relationships>
</file>

<file path=ppt/slides/_rels/slide8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1aed7af12a3e42d9" /><Relationship Type="http://schemas.openxmlformats.org/officeDocument/2006/relationships/notesSlide" Target="/ppt/notesSlides/notesSlide8.xml" Id="R94ac207e204f4bea" /></Relationships>
</file>

<file path=ppt/slides/_rels/slide9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ef15c5c742fd4098" /><Relationship Type="http://schemas.openxmlformats.org/officeDocument/2006/relationships/notesSlide" Target="/ppt/notesSlides/notesSlide9.xml" Id="R7cea6a6b208b4989" /></Relationships>
</file>

<file path=ppt/slides/_rels/slide10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2ea6964f282d4d1e" /><Relationship Type="http://schemas.openxmlformats.org/officeDocument/2006/relationships/notesSlide" Target="/ppt/notesSlides/notesSlide10.xml" Id="Rbbb17300bd6542c0" /></Relationships>
</file>

<file path=ppt/slides/slide1.xml><?xml version="1.0" encoding="utf-8"?>
<p:sld xmlns:p="http://schemas.openxmlformats.org/presentationml/2006/main">
  <p:cSld>
    <p:bg>
      <p:bgPr>
        <a:solidFill xmlns:a="http://schemas.openxmlformats.org/drawingml/2006/main">
          <a:srgbClr val="F5F4E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685F8289-ED60-476D-AD83-6EF8F8B23FE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523875"/>
            <a:ext cx="10953750" cy="1000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3450" b="0">
                <a:solidFill>
                  <a:srgbClr val="132E40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>
              <a:buNone/>
              <a:defRPr sz="3450" b="0">
                <a:solidFill>
                  <a:srgbClr val="132E40"/>
                </a:solidFill>
                <a:latin typeface="Arial"/>
                <a:ea typeface="Arial"/>
                <a:cs typeface="Arial"/>
              </a:defRPr>
            </a:pPr>
            <a:r>
              <a:rPr sz="3450" b="0">
                <a:solidFill>
                  <a:srgbClr val="132E40"/>
                </a:solidFill>
                <a:latin typeface="Arial"/>
                <a:ea typeface="Arial"/>
                <a:cs typeface="Arial"/>
              </a:rPr>
              <a:t>Dovela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771A2A5F-78BA-4126-9153-C1F06BFFFDD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286500"/>
            <a:ext cx="109537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1050" b="0">
                <a:solidFill>
                  <a:srgbClr val="5C6D76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>
              <a:buNone/>
              <a:defRPr sz="1050" b="0">
                <a:solidFill>
                  <a:srgbClr val="5C6D76"/>
                </a:solidFill>
                <a:latin typeface="Arial"/>
                <a:ea typeface="Arial"/>
                <a:cs typeface="Arial"/>
              </a:defRPr>
            </a:pPr>
            <a:r>
              <a:rPr sz="1050" b="0">
                <a:solidFill>
                  <a:srgbClr val="5C6D76"/>
                </a:solidFill>
                <a:latin typeface="Arial"/>
                <a:ea typeface="Arial"/>
                <a:cs typeface="Arial"/>
              </a:rPr>
              <a:t>Dovela · release 0.2.1 · 1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9E44D05A-3384-4E1E-8019-1DDC0FB5782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2190750"/>
            <a:ext cx="10382250" cy="1809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4350" b="0">
                <a:solidFill>
                  <a:srgbClr val="132E40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>
              <a:buNone/>
              <a:defRPr sz="4350" b="0">
                <a:solidFill>
                  <a:srgbClr val="132E40"/>
                </a:solidFill>
                <a:latin typeface="Arial"/>
                <a:ea typeface="Arial"/>
                <a:cs typeface="Arial"/>
              </a:defRPr>
            </a:pPr>
            <a:r>
              <a:rPr sz="4350" b="0">
                <a:solidFill>
                  <a:srgbClr val="132E40"/>
                </a:solidFill>
                <a:latin typeface="Arial"/>
                <a:ea typeface="Arial"/>
                <a:cs typeface="Arial"/>
              </a:rPr>
              <a:t>Traceable review of</a:t>
            </a:r>
          </a:p>
          <a:p xmlns:a="http://schemas.openxmlformats.org/drawingml/2006/main">
            <a:pPr>
              <a:buNone/>
              <a:defRPr sz="4350" b="0">
                <a:solidFill>
                  <a:srgbClr val="132E40"/>
                </a:solidFill>
                <a:latin typeface="Arial"/>
                <a:ea typeface="Arial"/>
                <a:cs typeface="Arial"/>
              </a:defRPr>
            </a:pPr>
            <a:r>
              <a:rPr sz="4350" b="0">
                <a:solidFill>
                  <a:srgbClr val="132E40"/>
                </a:solidFill>
                <a:latin typeface="Arial"/>
                <a:ea typeface="Arial"/>
                <a:cs typeface="Arial"/>
              </a:rPr>
              <a:t>engineering document consistency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3DCF2843-B122-4330-A7A5-15973B95E6A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33875"/>
            <a:ext cx="10191750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2100" b="0">
                <a:solidFill>
                  <a:srgbClr val="14665F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>
              <a:buNone/>
              <a:defRPr sz="2100" b="0">
                <a:solidFill>
                  <a:srgbClr val="14665F"/>
                </a:solidFill>
                <a:latin typeface="Arial"/>
                <a:ea typeface="Arial"/>
                <a:cs typeface="Arial"/>
              </a:defRPr>
            </a:pPr>
            <a:r>
              <a:rPr sz="2100" b="0">
                <a:solidFill>
                  <a:srgbClr val="14665F"/>
                </a:solidFill>
                <a:latin typeface="Arial"/>
                <a:ea typeface="Arial"/>
                <a:cs typeface="Arial"/>
              </a:rPr>
              <a:t>Equipment tags, source evidence and recorded review decisions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F6CDC894-D98F-4FFE-99E4-699353D5D85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238750"/>
            <a:ext cx="952500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1575" b="0">
                <a:solidFill>
                  <a:srgbClr val="5C6D76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>
              <a:buNone/>
              <a:defRPr sz="1575" b="0">
                <a:solidFill>
                  <a:srgbClr val="5C6D76"/>
                </a:solidFill>
                <a:latin typeface="Arial"/>
                <a:ea typeface="Arial"/>
                <a:cs typeface="Arial"/>
              </a:defRPr>
            </a:pPr>
            <a:r>
              <a:rPr sz="1575" b="0">
                <a:solidFill>
                  <a:srgbClr val="5C6D76"/>
                </a:solidFill>
                <a:latin typeface="Arial"/>
                <a:ea typeface="Arial"/>
                <a:cs typeface="Arial"/>
              </a:rPr>
              <a:t>Startup application briefing · October 2026</a:t>
            </a:r>
          </a:p>
          <a:p xmlns:a="http://schemas.openxmlformats.org/drawingml/2006/main">
            <a:pPr>
              <a:buNone/>
              <a:defRPr sz="1575" b="0">
                <a:solidFill>
                  <a:srgbClr val="5C6D76"/>
                </a:solidFill>
                <a:latin typeface="Arial"/>
                <a:ea typeface="Arial"/>
                <a:cs typeface="Arial"/>
              </a:defRPr>
            </a:pPr>
            <a:r>
              <a:rPr sz="1575" b="0">
                <a:solidFill>
                  <a:srgbClr val="5C6D76"/>
                </a:solidFill>
                <a:latin typeface="Arial"/>
                <a:ea typeface="Arial"/>
                <a:cs typeface="Arial"/>
              </a:rPr>
              <a:t>Chile · dovela.cl · early local prototype</a:t>
            </a:r>
          </a:p>
        </p:txBody>
      </p:sp>
    </p:spTree>
    <p:extLst>
      <p:ext uri="{BB962C8B-B14F-4D97-AF65-F5344CB8AC3E}">
        <p14:creationId xmlns:p14="http://schemas.microsoft.com/office/powerpoint/2010/main" val="2102561523"/>
      </p:ext>
    </p:extLst>
  </p:cSld>
</p:sld>
</file>

<file path=ppt/slides/slide2.xml><?xml version="1.0" encoding="utf-8"?>
<p:sld xmlns:p="http://schemas.openxmlformats.org/presentationml/2006/main">
  <p:cSld>
    <p:bg>
      <p:bgPr>
        <a:solidFill xmlns:a="http://schemas.openxmlformats.org/drawingml/2006/main">
          <a:srgbClr val="F5F4E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2EFCB251-87DF-4CA4-94DB-7A8234E6F08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523875"/>
            <a:ext cx="10953750" cy="1000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3450" b="0">
                <a:solidFill>
                  <a:srgbClr val="132E40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>
              <a:buNone/>
              <a:defRPr sz="3450" b="0">
                <a:solidFill>
                  <a:srgbClr val="132E40"/>
                </a:solidFill>
                <a:latin typeface="Arial"/>
                <a:ea typeface="Arial"/>
                <a:cs typeface="Arial"/>
              </a:defRPr>
            </a:pPr>
            <a:r>
              <a:rPr sz="3450" b="0">
                <a:solidFill>
                  <a:srgbClr val="132E40"/>
                </a:solidFill>
                <a:latin typeface="Arial"/>
                <a:ea typeface="Arial"/>
                <a:cs typeface="Arial"/>
              </a:rPr>
              <a:t>The review problem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CC8575E6-3CA8-4BD3-A8AE-019070C45A6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286500"/>
            <a:ext cx="109537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1050" b="0">
                <a:solidFill>
                  <a:srgbClr val="5C6D76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>
              <a:buNone/>
              <a:defRPr sz="1050" b="0">
                <a:solidFill>
                  <a:srgbClr val="5C6D76"/>
                </a:solidFill>
                <a:latin typeface="Arial"/>
                <a:ea typeface="Arial"/>
                <a:cs typeface="Arial"/>
              </a:defRPr>
            </a:pPr>
            <a:r>
              <a:rPr sz="1050" b="0">
                <a:solidFill>
                  <a:srgbClr val="5C6D76"/>
                </a:solidFill>
                <a:latin typeface="Arial"/>
                <a:ea typeface="Arial"/>
                <a:cs typeface="Arial"/>
              </a:rPr>
              <a:t>Dovela · release 0.2.1 · 2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75AB784B-D3B1-453F-992E-6223C94C465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857375"/>
            <a:ext cx="10334625" cy="1476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2400" b="0">
                <a:solidFill>
                  <a:srgbClr val="132E40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>
              <a:buNone/>
              <a:defRPr sz="2400" b="0">
                <a:solidFill>
                  <a:srgbClr val="132E40"/>
                </a:solidFill>
                <a:latin typeface="Arial"/>
                <a:ea typeface="Arial"/>
                <a:cs typeface="Arial"/>
              </a:defRPr>
            </a:pPr>
            <a:r>
              <a:rPr sz="2400" b="0">
                <a:solidFill>
                  <a:srgbClr val="132E40"/>
                </a:solidFill>
                <a:latin typeface="Arial"/>
                <a:ea typeface="Arial"/>
                <a:cs typeface="Arial"/>
              </a:rPr>
              <a:t>Reviewers relate diagrams, equipment lists and revisions. A missing tag can require checking several sources before it becomes an actionable finding.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BB920357-76F7-4061-884E-CBA07015D99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762375"/>
            <a:ext cx="495300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1650" b="1">
                <a:solidFill>
                  <a:srgbClr val="14665F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>
              <a:buNone/>
              <a:defRPr sz="1650" b="1">
                <a:solidFill>
                  <a:srgbClr val="14665F"/>
                </a:solidFill>
                <a:latin typeface="Arial"/>
                <a:ea typeface="Arial"/>
                <a:cs typeface="Arial"/>
              </a:defRPr>
            </a:pPr>
            <a:r>
              <a:rPr sz="1650" b="1">
                <a:solidFill>
                  <a:srgbClr val="14665F"/>
                </a:solidFill>
                <a:latin typeface="Arial"/>
                <a:ea typeface="Arial"/>
                <a:cs typeface="Arial"/>
              </a:rPr>
              <a:t>Proposed user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83B5A1CB-77C3-49CF-8912-7E0225A7448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286250"/>
            <a:ext cx="4762500" cy="1047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2250" b="0">
                <a:solidFill>
                  <a:srgbClr val="132E40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>
              <a:buNone/>
              <a:defRPr sz="2250" b="0">
                <a:solidFill>
                  <a:srgbClr val="132E40"/>
                </a:solidFill>
                <a:latin typeface="Arial"/>
                <a:ea typeface="Arial"/>
                <a:cs typeface="Arial"/>
              </a:defRPr>
            </a:pPr>
            <a:r>
              <a:rPr sz="2250" b="0">
                <a:solidFill>
                  <a:srgbClr val="132E40"/>
                </a:solidFill>
                <a:latin typeface="Arial"/>
                <a:ea typeface="Arial"/>
                <a:cs typeface="Arial"/>
              </a:rPr>
              <a:t>Discipline engineer or document QA reviewer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4A18F950-CB58-433C-B9BE-620E51EF808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3762375"/>
            <a:ext cx="495300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1650" b="1">
                <a:solidFill>
                  <a:srgbClr val="14665F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>
              <a:buNone/>
              <a:defRPr sz="1650" b="1">
                <a:solidFill>
                  <a:srgbClr val="14665F"/>
                </a:solidFill>
                <a:latin typeface="Arial"/>
                <a:ea typeface="Arial"/>
                <a:cs typeface="Arial"/>
              </a:defRPr>
            </a:pPr>
            <a:r>
              <a:rPr sz="1650" b="1">
                <a:solidFill>
                  <a:srgbClr val="14665F"/>
                </a:solidFill>
                <a:latin typeface="Arial"/>
                <a:ea typeface="Arial"/>
                <a:cs typeface="Arial"/>
              </a:rPr>
              <a:t>Proposed buyer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5B8B6529-A19E-4EB4-A038-39B0BFB9963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4286250"/>
            <a:ext cx="4762500" cy="1238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2250" b="0">
                <a:solidFill>
                  <a:srgbClr val="132E40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>
              <a:buNone/>
              <a:defRPr sz="2250" b="0">
                <a:solidFill>
                  <a:srgbClr val="132E40"/>
                </a:solidFill>
                <a:latin typeface="Arial"/>
                <a:ea typeface="Arial"/>
                <a:cs typeface="Arial"/>
              </a:defRPr>
            </a:pPr>
            <a:r>
              <a:rPr sz="2250" b="0">
                <a:solidFill>
                  <a:srgbClr val="132E40"/>
                </a:solidFill>
                <a:latin typeface="Arial"/>
                <a:ea typeface="Arial"/>
                <a:cs typeface="Arial"/>
              </a:rPr>
              <a:t>Engineering leadership in EPC/EPCM and industrial engineering teams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4206C759-6DC4-4B4E-ABF9-F1FCC42DF53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5715000"/>
            <a:ext cx="1047750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1425" b="0">
                <a:solidFill>
                  <a:srgbClr val="5C6D76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>
              <a:buNone/>
              <a:defRPr sz="1425" b="0">
                <a:solidFill>
                  <a:srgbClr val="5C6D76"/>
                </a:solidFill>
                <a:latin typeface="Arial"/>
                <a:ea typeface="Arial"/>
                <a:cs typeface="Arial"/>
              </a:defRPr>
            </a:pPr>
            <a:r>
              <a:rPr sz="1425" b="0">
                <a:solidFill>
                  <a:srgbClr val="5C6D76"/>
                </a:solidFill>
                <a:latin typeface="Arial"/>
                <a:ea typeface="Arial"/>
                <a:cs typeface="Arial"/>
              </a:rPr>
              <a:t>Initial market and value remain hypotheses. No measured savings or customer demand.</a:t>
            </a:r>
          </a:p>
        </p:txBody>
      </p:sp>
    </p:spTree>
    <p:extLst>
      <p:ext uri="{BB962C8B-B14F-4D97-AF65-F5344CB8AC3E}">
        <p14:creationId xmlns:p14="http://schemas.microsoft.com/office/powerpoint/2010/main" val="1150522576"/>
      </p:ext>
    </p:extLst>
  </p:cSld>
</p:sld>
</file>

<file path=ppt/slides/slide3.xml><?xml version="1.0" encoding="utf-8"?>
<p:sld xmlns:p="http://schemas.openxmlformats.org/presentationml/2006/main">
  <p:cSld>
    <p:bg>
      <p:bgPr>
        <a:solidFill xmlns:a="http://schemas.openxmlformats.org/drawingml/2006/main">
          <a:srgbClr val="F5F4E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BE57C3CD-AD0F-4FE2-A5C2-AFA8D5AEB2A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523875"/>
            <a:ext cx="10953750" cy="1000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3450" b="0">
                <a:solidFill>
                  <a:srgbClr val="132E40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>
              <a:buNone/>
              <a:defRPr sz="3450" b="0">
                <a:solidFill>
                  <a:srgbClr val="132E40"/>
                </a:solidFill>
                <a:latin typeface="Arial"/>
                <a:ea typeface="Arial"/>
                <a:cs typeface="Arial"/>
              </a:defRPr>
            </a:pPr>
            <a:r>
              <a:rPr sz="3450" b="0">
                <a:solidFill>
                  <a:srgbClr val="132E40"/>
                </a:solidFill>
                <a:latin typeface="Arial"/>
                <a:ea typeface="Arial"/>
                <a:cs typeface="Arial"/>
              </a:rPr>
              <a:t>Source evidence and review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5FBC270F-3A56-490C-B793-EDF9D77A30F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286500"/>
            <a:ext cx="109537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1050" b="0">
                <a:solidFill>
                  <a:srgbClr val="5C6D76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>
              <a:buNone/>
              <a:defRPr sz="1050" b="0">
                <a:solidFill>
                  <a:srgbClr val="5C6D76"/>
                </a:solidFill>
                <a:latin typeface="Arial"/>
                <a:ea typeface="Arial"/>
                <a:cs typeface="Arial"/>
              </a:defRPr>
            </a:pPr>
            <a:r>
              <a:rPr sz="1050" b="0">
                <a:solidFill>
                  <a:srgbClr val="5C6D76"/>
                </a:solidFill>
                <a:latin typeface="Arial"/>
                <a:ea typeface="Arial"/>
                <a:cs typeface="Arial"/>
              </a:rPr>
              <a:t>Dovela · release 0.2.1 · 3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C83A86B7-0FD1-4353-85BD-4A160859D13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952625"/>
            <a:ext cx="3714750" cy="2857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 algn="l">
              <a:defRPr sz="2100" b="0">
                <a:solidFill>
                  <a:srgbClr val="132E40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 algn="l">
              <a:buNone/>
              <a:defRPr sz="2100" b="0">
                <a:solidFill>
                  <a:srgbClr val="132E40"/>
                </a:solidFill>
                <a:latin typeface="Arial"/>
                <a:ea typeface="Arial"/>
                <a:cs typeface="Arial"/>
              </a:defRPr>
            </a:pPr>
            <a:r>
              <a:rPr sz="2100" b="0">
                <a:solidFill>
                  <a:srgbClr val="132E40"/>
                </a:solidFill>
                <a:latin typeface="Arial"/>
                <a:ea typeface="Arial"/>
                <a:cs typeface="Arial"/>
              </a:rPr>
              <a:t>Document context</a:t>
            </a:r>
          </a:p>
          <a:p xmlns:a="http://schemas.openxmlformats.org/drawingml/2006/main">
            <a:pPr>
              <a:buNone/>
              <a:defRPr sz="2175" b="0">
                <a:solidFill>
                  <a:srgbClr val="132E40"/>
                </a:solidFill>
                <a:latin typeface="Arial"/>
                <a:ea typeface="Arial"/>
                <a:cs typeface="Arial"/>
              </a:defRPr>
            </a:pPr>
          </a:p>
          <a:p xmlns:a="http://schemas.openxmlformats.org/drawingml/2006/main">
            <a:pPr algn="l">
              <a:buNone/>
              <a:defRPr sz="2100" b="0">
                <a:solidFill>
                  <a:srgbClr val="132E40"/>
                </a:solidFill>
                <a:latin typeface="Arial"/>
                <a:ea typeface="Arial"/>
                <a:cs typeface="Arial"/>
              </a:defRPr>
            </a:pPr>
            <a:r>
              <a:rPr sz="2100" b="0">
                <a:solidFill>
                  <a:srgbClr val="132E40"/>
                </a:solidFill>
                <a:latin typeface="Arial"/>
                <a:ea typeface="Arial"/>
                <a:cs typeface="Arial"/>
              </a:rPr>
              <a:t>Tag comparison and source locations</a:t>
            </a:r>
          </a:p>
          <a:p xmlns:a="http://schemas.openxmlformats.org/drawingml/2006/main">
            <a:pPr>
              <a:buNone/>
              <a:defRPr sz="2175" b="0">
                <a:solidFill>
                  <a:srgbClr val="132E40"/>
                </a:solidFill>
                <a:latin typeface="Arial"/>
                <a:ea typeface="Arial"/>
                <a:cs typeface="Arial"/>
              </a:defRPr>
            </a:pPr>
          </a:p>
          <a:p xmlns:a="http://schemas.openxmlformats.org/drawingml/2006/main">
            <a:pPr algn="l">
              <a:buNone/>
              <a:defRPr sz="2100" b="0">
                <a:solidFill>
                  <a:srgbClr val="132E40"/>
                </a:solidFill>
                <a:latin typeface="Arial"/>
                <a:ea typeface="Arial"/>
                <a:cs typeface="Arial"/>
              </a:defRPr>
            </a:pPr>
            <a:r>
              <a:rPr sz="2100" b="0">
                <a:solidFill>
                  <a:srgbClr val="132E40"/>
                </a:solidFill>
                <a:latin typeface="Arial"/>
                <a:ea typeface="Arial"/>
                <a:cs typeface="Arial"/>
              </a:rPr>
              <a:t>Recorded review and portable results</a:t>
            </a:r>
          </a:p>
        </p:txBody>
      </p:sp>
      <p:pic>
        <p:nvPic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33E58AE1-B494-4EF5-BD19-5E2499BBCE78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065ee9af02a843f4"/>
          <a:stretch xmlns:a="http://schemas.openxmlformats.org/drawingml/2006/main"/>
        </p:blipFill>
        <p:spPr>
          <a:xfrm xmlns:a="http://schemas.openxmlformats.org/drawingml/2006/main">
            <a:off x="4476750" y="1992234"/>
            <a:ext cx="7096125" cy="3540282"/>
          </a:xfrm>
          <a:prstGeom xmlns:a="http://schemas.openxmlformats.org/drawingml/2006/main" prst="rect">
            <a:avLst/>
          </a:prstGeom>
        </p:spPr>
      </p:pic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10308A68-C259-4899-8C85-36637F7D5DF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667250" y="5791200"/>
            <a:ext cx="6762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1275" b="0">
                <a:solidFill>
                  <a:srgbClr val="5C6D76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>
              <a:buNone/>
              <a:defRPr sz="1275" b="0">
                <a:solidFill>
                  <a:srgbClr val="5C6D76"/>
                </a:solidFill>
                <a:latin typeface="Arial"/>
                <a:ea typeface="Arial"/>
                <a:cs typeface="Arial"/>
              </a:defRPr>
            </a:pPr>
            <a:r>
              <a:rPr sz="1275" b="0">
                <a:solidFill>
                  <a:srgbClr val="5C6D76"/>
                </a:solidFill>
                <a:latin typeface="Arial"/>
                <a:ea typeface="Arial"/>
                <a:cs typeface="Arial"/>
              </a:rPr>
              <a:t>Actual local demo · original synthetic sources</a:t>
            </a:r>
          </a:p>
        </p:txBody>
      </p:sp>
    </p:spTree>
    <p:extLst>
      <p:ext uri="{BB962C8B-B14F-4D97-AF65-F5344CB8AC3E}">
        <p14:creationId xmlns:p14="http://schemas.microsoft.com/office/powerpoint/2010/main" val="1238760927"/>
      </p:ext>
    </p:extLst>
  </p:cSld>
</p:sld>
</file>

<file path=ppt/slides/slide4.xml><?xml version="1.0" encoding="utf-8"?>
<p:sld xmlns:p="http://schemas.openxmlformats.org/presentationml/2006/main">
  <p:cSld>
    <p:bg>
      <p:bgPr>
        <a:solidFill xmlns:a="http://schemas.openxmlformats.org/drawingml/2006/main">
          <a:srgbClr val="F5F4E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6AA224E7-9A9E-43B1-91FA-3ED70E2A3A4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523875"/>
            <a:ext cx="10953750" cy="1000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3450" b="0">
                <a:solidFill>
                  <a:srgbClr val="132E40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>
              <a:buNone/>
              <a:defRPr sz="3450" b="0">
                <a:solidFill>
                  <a:srgbClr val="132E40"/>
                </a:solidFill>
                <a:latin typeface="Arial"/>
                <a:ea typeface="Arial"/>
                <a:cs typeface="Arial"/>
              </a:defRPr>
            </a:pPr>
            <a:r>
              <a:rPr sz="3450" b="0">
                <a:solidFill>
                  <a:srgbClr val="132E40"/>
                </a:solidFill>
                <a:latin typeface="Arial"/>
                <a:ea typeface="Arial"/>
                <a:cs typeface="Arial"/>
              </a:rPr>
              <a:t>What the prototype demonstrates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8AD881DC-0352-4AF1-B74D-241E61CBDC8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286500"/>
            <a:ext cx="109537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1050" b="0">
                <a:solidFill>
                  <a:srgbClr val="5C6D76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>
              <a:buNone/>
              <a:defRPr sz="1050" b="0">
                <a:solidFill>
                  <a:srgbClr val="5C6D76"/>
                </a:solidFill>
                <a:latin typeface="Arial"/>
                <a:ea typeface="Arial"/>
                <a:cs typeface="Arial"/>
              </a:defRPr>
            </a:pPr>
            <a:r>
              <a:rPr sz="1050" b="0">
                <a:solidFill>
                  <a:srgbClr val="5C6D76"/>
                </a:solidFill>
                <a:latin typeface="Arial"/>
                <a:ea typeface="Arial"/>
                <a:cs typeface="Arial"/>
              </a:rPr>
              <a:t>Dovela · release 0.2.1 · 4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BF96338A-3CB0-456C-864A-18D1B5E5162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952625"/>
            <a:ext cx="3333750" cy="1190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7500" b="0">
                <a:solidFill>
                  <a:srgbClr val="14665F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>
              <a:buNone/>
              <a:defRPr sz="7500" b="0">
                <a:solidFill>
                  <a:srgbClr val="14665F"/>
                </a:solidFill>
                <a:latin typeface="Arial"/>
                <a:ea typeface="Arial"/>
                <a:cs typeface="Arial"/>
              </a:defRPr>
            </a:pPr>
            <a:r>
              <a:rPr sz="7500" b="0">
                <a:solidFill>
                  <a:srgbClr val="14665F"/>
                </a:solidFill>
                <a:latin typeface="Arial"/>
                <a:ea typeface="Arial"/>
                <a:cs typeface="Arial"/>
              </a:rPr>
              <a:t>10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7D6750B7-4480-4C92-BF82-A100AA8A9B1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238500"/>
            <a:ext cx="3333750" cy="952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2025" b="0">
                <a:solidFill>
                  <a:srgbClr val="132E40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>
              <a:buNone/>
              <a:defRPr sz="2025" b="0">
                <a:solidFill>
                  <a:srgbClr val="132E40"/>
                </a:solidFill>
                <a:latin typeface="Arial"/>
                <a:ea typeface="Arial"/>
                <a:cs typeface="Arial"/>
              </a:defRPr>
            </a:pPr>
            <a:r>
              <a:rPr sz="2025" b="0">
                <a:solidFill>
                  <a:srgbClr val="132E40"/>
                </a:solidFill>
                <a:latin typeface="Arial"/>
                <a:ea typeface="Arial"/>
                <a:cs typeface="Arial"/>
              </a:rPr>
              <a:t>Synthetic scenarios</a:t>
            </a:r>
          </a:p>
          <a:p xmlns:a="http://schemas.openxmlformats.org/drawingml/2006/main">
            <a:pPr>
              <a:buNone/>
              <a:defRPr sz="2025" b="0">
                <a:solidFill>
                  <a:srgbClr val="132E40"/>
                </a:solidFill>
                <a:latin typeface="Arial"/>
                <a:ea typeface="Arial"/>
                <a:cs typeface="Arial"/>
              </a:defRPr>
            </a:pPr>
            <a:r>
              <a:rPr sz="2025" b="0">
                <a:solidFill>
                  <a:srgbClr val="132E40"/>
                </a:solidFill>
                <a:latin typeface="Arial"/>
                <a:ea typeface="Arial"/>
                <a:cs typeface="Arial"/>
              </a:rPr>
              <a:t>8 CSV/SVG + 2 PDF/CSV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E8B7C625-F172-47E3-B0DB-E4BF0D8A413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457700" y="1952625"/>
            <a:ext cx="3333750" cy="1190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7500" b="0">
                <a:solidFill>
                  <a:srgbClr val="14665F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>
              <a:buNone/>
              <a:defRPr sz="7500" b="0">
                <a:solidFill>
                  <a:srgbClr val="14665F"/>
                </a:solidFill>
                <a:latin typeface="Arial"/>
                <a:ea typeface="Arial"/>
                <a:cs typeface="Arial"/>
              </a:defRPr>
            </a:pPr>
            <a:r>
              <a:rPr sz="7500" b="0">
                <a:solidFill>
                  <a:srgbClr val="14665F"/>
                </a:solidFill>
                <a:latin typeface="Arial"/>
                <a:ea typeface="Arial"/>
                <a:cs typeface="Arial"/>
              </a:rPr>
              <a:t>30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1868A5EF-0A8D-4385-813B-13CD1335913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457700" y="3238500"/>
            <a:ext cx="3333750" cy="952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2025" b="0">
                <a:solidFill>
                  <a:srgbClr val="132E40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>
              <a:buNone/>
              <a:defRPr sz="2025" b="0">
                <a:solidFill>
                  <a:srgbClr val="132E40"/>
                </a:solidFill>
                <a:latin typeface="Arial"/>
                <a:ea typeface="Arial"/>
                <a:cs typeface="Arial"/>
              </a:defRPr>
            </a:pPr>
            <a:r>
              <a:rPr sz="2025" b="0">
                <a:solidFill>
                  <a:srgbClr val="132E40"/>
                </a:solidFill>
                <a:latin typeface="Arial"/>
                <a:ea typeface="Arial"/>
                <a:cs typeface="Arial"/>
              </a:rPr>
              <a:t>Tag outcomes checked</a:t>
            </a:r>
          </a:p>
          <a:p xmlns:a="http://schemas.openxmlformats.org/drawingml/2006/main">
            <a:pPr>
              <a:buNone/>
              <a:defRPr sz="2025" b="0">
                <a:solidFill>
                  <a:srgbClr val="132E40"/>
                </a:solidFill>
                <a:latin typeface="Arial"/>
                <a:ea typeface="Arial"/>
                <a:cs typeface="Arial"/>
              </a:defRPr>
            </a:pPr>
            <a:r>
              <a:rPr sz="2025" b="0">
                <a:solidFill>
                  <a:srgbClr val="132E40"/>
                </a:solidFill>
                <a:latin typeface="Arial"/>
                <a:ea typeface="Arial"/>
                <a:cs typeface="Arial"/>
              </a:rPr>
              <a:t>against frozen expectations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360425E0-A042-4765-91D2-A1D2AAC6457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24850" y="1952625"/>
            <a:ext cx="2857500" cy="1190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7500" b="0">
                <a:solidFill>
                  <a:srgbClr val="14665F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>
              <a:buNone/>
              <a:defRPr sz="7500" b="0">
                <a:solidFill>
                  <a:srgbClr val="14665F"/>
                </a:solidFill>
                <a:latin typeface="Arial"/>
                <a:ea typeface="Arial"/>
                <a:cs typeface="Arial"/>
              </a:defRPr>
            </a:pPr>
            <a:r>
              <a:rPr sz="7500" b="0">
                <a:solidFill>
                  <a:srgbClr val="14665F"/>
                </a:solidFill>
                <a:latin typeface="Arial"/>
                <a:ea typeface="Arial"/>
                <a:cs typeface="Arial"/>
              </a:rPr>
              <a:t>2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70D94723-AC29-4DBE-837B-EF4D2F69E55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24850" y="3238500"/>
            <a:ext cx="3143250" cy="952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2025" b="0">
                <a:solidFill>
                  <a:srgbClr val="132E40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>
              <a:buNone/>
              <a:defRPr sz="2025" b="0">
                <a:solidFill>
                  <a:srgbClr val="132E40"/>
                </a:solidFill>
                <a:latin typeface="Arial"/>
                <a:ea typeface="Arial"/>
                <a:cs typeface="Arial"/>
              </a:defRPr>
            </a:pPr>
            <a:r>
              <a:rPr sz="2025" b="0">
                <a:solidFill>
                  <a:srgbClr val="132E40"/>
                </a:solidFill>
                <a:latin typeface="Arial"/>
                <a:ea typeface="Arial"/>
                <a:cs typeface="Arial"/>
              </a:rPr>
              <a:t>Source views</a:t>
            </a:r>
          </a:p>
          <a:p xmlns:a="http://schemas.openxmlformats.org/drawingml/2006/main">
            <a:pPr>
              <a:buNone/>
              <a:defRPr sz="2025" b="0">
                <a:solidFill>
                  <a:srgbClr val="132E40"/>
                </a:solidFill>
                <a:latin typeface="Arial"/>
                <a:ea typeface="Arial"/>
                <a:cs typeface="Arial"/>
              </a:defRPr>
            </a:pPr>
            <a:r>
              <a:rPr sz="2025" b="0">
                <a:solidFill>
                  <a:srgbClr val="132E40"/>
                </a:solidFill>
                <a:latin typeface="Arial"/>
                <a:ea typeface="Arial"/>
                <a:cs typeface="Arial"/>
              </a:rPr>
              <a:t>with locations and hashes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52BE3CBB-8595-4334-AF78-534E3F6E1BD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857750"/>
            <a:ext cx="10763250" cy="1047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1875" b="0">
                <a:solidFill>
                  <a:srgbClr val="5C6D76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>
              <a:buNone/>
              <a:defRPr sz="1875" b="0">
                <a:solidFill>
                  <a:srgbClr val="5C6D76"/>
                </a:solidFill>
                <a:latin typeface="Arial"/>
                <a:ea typeface="Arial"/>
                <a:cs typeface="Arial"/>
              </a:defRPr>
            </a:pPr>
            <a:r>
              <a:rPr sz="1875" b="0">
                <a:solidFill>
                  <a:srgbClr val="5C6D76"/>
                </a:solidFill>
                <a:latin typeface="Arial"/>
                <a:ea typeface="Arial"/>
                <a:cs typeface="Arial"/>
              </a:rPr>
              <a:t>Includes bidirectional absence, duplicate identity and context abstention.</a:t>
            </a:r>
          </a:p>
          <a:p xmlns:a="http://schemas.openxmlformats.org/drawingml/2006/main">
            <a:pPr>
              <a:buNone/>
              <a:defRPr sz="1875" b="0">
                <a:solidFill>
                  <a:srgbClr val="5C6D76"/>
                </a:solidFill>
                <a:latin typeface="Arial"/>
                <a:ea typeface="Arial"/>
                <a:cs typeface="Arial"/>
              </a:defRPr>
            </a:pPr>
            <a:r>
              <a:rPr sz="1875" b="0">
                <a:solidFill>
                  <a:srgbClr val="5C6D76"/>
                </a:solidFill>
                <a:latin typeface="Arial"/>
                <a:ea typeface="Arial"/>
                <a:cs typeface="Arial"/>
              </a:rPr>
              <a:t>These are regression results. Engineering accuracy and time savings remain unmeasured.</a:t>
            </a:r>
          </a:p>
        </p:txBody>
      </p:sp>
    </p:spTree>
    <p:extLst>
      <p:ext uri="{BB962C8B-B14F-4D97-AF65-F5344CB8AC3E}">
        <p14:creationId xmlns:p14="http://schemas.microsoft.com/office/powerpoint/2010/main" val="1851573189"/>
      </p:ext>
    </p:extLst>
  </p:cSld>
</p:sld>
</file>

<file path=ppt/slides/slide5.xml><?xml version="1.0" encoding="utf-8"?>
<p:sld xmlns:p="http://schemas.openxmlformats.org/presentationml/2006/main">
  <p:cSld>
    <p:bg>
      <p:bgPr>
        <a:solidFill xmlns:a="http://schemas.openxmlformats.org/drawingml/2006/main">
          <a:srgbClr val="F5F4E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A9F88AD9-E51F-4CCD-971A-AE7C6425689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523875"/>
            <a:ext cx="10953750" cy="1000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3450" b="0">
                <a:solidFill>
                  <a:srgbClr val="132E40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>
              <a:buNone/>
              <a:defRPr sz="3450" b="0">
                <a:solidFill>
                  <a:srgbClr val="132E40"/>
                </a:solidFill>
                <a:latin typeface="Arial"/>
                <a:ea typeface="Arial"/>
                <a:cs typeface="Arial"/>
              </a:defRPr>
            </a:pPr>
            <a:r>
              <a:rPr sz="3450" b="0">
                <a:solidFill>
                  <a:srgbClr val="132E40"/>
                </a:solidFill>
                <a:latin typeface="Arial"/>
                <a:ea typeface="Arial"/>
                <a:cs typeface="Arial"/>
              </a:rPr>
              <a:t>Architecture and evidence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D773C7BF-661C-4310-A250-F97EAC0AA8D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286500"/>
            <a:ext cx="109537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1050" b="0">
                <a:solidFill>
                  <a:srgbClr val="5C6D76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>
              <a:buNone/>
              <a:defRPr sz="1050" b="0">
                <a:solidFill>
                  <a:srgbClr val="5C6D76"/>
                </a:solidFill>
                <a:latin typeface="Arial"/>
                <a:ea typeface="Arial"/>
                <a:cs typeface="Arial"/>
              </a:defRPr>
            </a:pPr>
            <a:r>
              <a:rPr sz="1050" b="0">
                <a:solidFill>
                  <a:srgbClr val="5C6D76"/>
                </a:solidFill>
                <a:latin typeface="Arial"/>
                <a:ea typeface="Arial"/>
                <a:cs typeface="Arial"/>
              </a:rPr>
              <a:t>Dovela · release 0.2.1 · 5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9BCFEEBB-EEE9-442D-828D-15AB1BA61EF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809750"/>
            <a:ext cx="504825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1875" b="1">
                <a:solidFill>
                  <a:srgbClr val="14665F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>
              <a:buNone/>
              <a:defRPr sz="2175" b="1">
                <a:solidFill>
                  <a:srgbClr val="14665F"/>
                </a:solidFill>
                <a:latin typeface="Arial"/>
                <a:ea typeface="Arial"/>
                <a:cs typeface="Arial"/>
              </a:defRPr>
            </a:pPr>
            <a:r>
              <a:rPr sz="1875" b="1">
                <a:solidFill>
                  <a:srgbClr val="14665F"/>
                </a:solidFill>
                <a:latin typeface="Arial"/>
                <a:ea typeface="Arial"/>
                <a:cs typeface="Arial"/>
              </a:rPr>
              <a:t>Source extraction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DBDCE16D-16D4-4F97-9872-4D1E047D5AD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2428875"/>
            <a:ext cx="5143500" cy="1809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2100" b="0">
                <a:solidFill>
                  <a:srgbClr val="132E40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>
              <a:buNone/>
              <a:defRPr sz="2100" b="0">
                <a:solidFill>
                  <a:srgbClr val="132E40"/>
                </a:solidFill>
                <a:latin typeface="Arial"/>
                <a:ea typeface="Arial"/>
                <a:cs typeface="Arial"/>
              </a:defRPr>
            </a:pPr>
            <a:r>
              <a:rPr sz="2100" b="0">
                <a:solidFill>
                  <a:srgbClr val="132E40"/>
                </a:solidFill>
                <a:latin typeface="Arial"/>
                <a:ea typeface="Arial"/>
                <a:cs typeface="Arial"/>
              </a:rPr>
              <a:t>CSV, SVG and supported vector PDF</a:t>
            </a:r>
          </a:p>
          <a:p xmlns:a="http://schemas.openxmlformats.org/drawingml/2006/main">
            <a:pPr>
              <a:buNone/>
              <a:defRPr sz="2100" b="0">
                <a:solidFill>
                  <a:srgbClr val="132E40"/>
                </a:solidFill>
                <a:latin typeface="Arial"/>
                <a:ea typeface="Arial"/>
                <a:cs typeface="Arial"/>
              </a:defRPr>
            </a:pPr>
            <a:r>
              <a:rPr sz="2100" b="0">
                <a:solidFill>
                  <a:srgbClr val="132E40"/>
                </a:solidFill>
                <a:latin typeface="Arial"/>
                <a:ea typeface="Arial"/>
                <a:cs typeface="Arial"/>
              </a:rPr>
              <a:t>Raw tags and source locations</a:t>
            </a:r>
          </a:p>
          <a:p xmlns:a="http://schemas.openxmlformats.org/drawingml/2006/main">
            <a:pPr>
              <a:buNone/>
              <a:defRPr sz="2100" b="0">
                <a:solidFill>
                  <a:srgbClr val="132E40"/>
                </a:solidFill>
                <a:latin typeface="Arial"/>
                <a:ea typeface="Arial"/>
                <a:cs typeface="Arial"/>
              </a:defRPr>
            </a:pPr>
            <a:r>
              <a:rPr sz="2100" b="0">
                <a:solidFill>
                  <a:srgbClr val="132E40"/>
                </a:solidFill>
                <a:latin typeface="Arial"/>
                <a:ea typeface="Arial"/>
                <a:cs typeface="Arial"/>
              </a:rPr>
              <a:t>Reference research with DEXPI XML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AF375106-7394-48FC-BA90-212C1ED789E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34125" y="1809750"/>
            <a:ext cx="504825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1875" b="1">
                <a:solidFill>
                  <a:srgbClr val="14665F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>
              <a:buNone/>
              <a:defRPr sz="2175" b="1">
                <a:solidFill>
                  <a:srgbClr val="14665F"/>
                </a:solidFill>
                <a:latin typeface="Arial"/>
                <a:ea typeface="Arial"/>
                <a:cs typeface="Arial"/>
              </a:defRPr>
            </a:pPr>
            <a:r>
              <a:rPr sz="1875" b="1">
                <a:solidFill>
                  <a:srgbClr val="14665F"/>
                </a:solidFill>
                <a:latin typeface="Arial"/>
                <a:ea typeface="Arial"/>
                <a:cs typeface="Arial"/>
              </a:rPr>
              <a:t>Comparison and review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B13D52E5-2B4B-442B-881E-43944F66705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34125" y="2428875"/>
            <a:ext cx="5143500" cy="2286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2100" b="0">
                <a:solidFill>
                  <a:srgbClr val="132E40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>
              <a:buNone/>
              <a:defRPr sz="2100" b="0">
                <a:solidFill>
                  <a:srgbClr val="132E40"/>
                </a:solidFill>
                <a:latin typeface="Arial"/>
                <a:ea typeface="Arial"/>
                <a:cs typeface="Arial"/>
              </a:defRPr>
            </a:pPr>
            <a:r>
              <a:rPr sz="2100" b="0">
                <a:solidFill>
                  <a:srgbClr val="132E40"/>
                </a:solidFill>
                <a:latin typeface="Arial"/>
                <a:ea typeface="Arial"/>
                <a:cs typeface="Arial"/>
              </a:rPr>
              <a:t>Conservative normalization</a:t>
            </a:r>
          </a:p>
          <a:p xmlns:a="http://schemas.openxmlformats.org/drawingml/2006/main">
            <a:pPr>
              <a:buNone/>
              <a:defRPr sz="2100" b="0">
                <a:solidFill>
                  <a:srgbClr val="132E40"/>
                </a:solidFill>
                <a:latin typeface="Arial"/>
                <a:ea typeface="Arial"/>
                <a:cs typeface="Arial"/>
              </a:defRPr>
            </a:pPr>
            <a:r>
              <a:rPr sz="2100" b="0">
                <a:solidFill>
                  <a:srgbClr val="132E40"/>
                </a:solidFill>
                <a:latin typeface="Arial"/>
                <a:ea typeface="Arial"/>
                <a:cs typeface="Arial"/>
              </a:rPr>
              <a:t>Union of both source inventories</a:t>
            </a:r>
          </a:p>
          <a:p xmlns:a="http://schemas.openxmlformats.org/drawingml/2006/main">
            <a:pPr>
              <a:buNone/>
              <a:defRPr sz="2100" b="0">
                <a:solidFill>
                  <a:srgbClr val="132E40"/>
                </a:solidFill>
                <a:latin typeface="Arial"/>
                <a:ea typeface="Arial"/>
                <a:cs typeface="Arial"/>
              </a:defRPr>
            </a:pPr>
            <a:r>
              <a:rPr sz="2100" b="0">
                <a:solidFill>
                  <a:srgbClr val="132E40"/>
                </a:solidFill>
                <a:latin typeface="Arial"/>
                <a:ea typeface="Arial"/>
                <a:cs typeface="Arial"/>
              </a:rPr>
              <a:t>Context checks and abstention</a:t>
            </a:r>
          </a:p>
          <a:p xmlns:a="http://schemas.openxmlformats.org/drawingml/2006/main">
            <a:pPr>
              <a:buNone/>
              <a:defRPr sz="2100" b="0">
                <a:solidFill>
                  <a:srgbClr val="132E40"/>
                </a:solidFill>
                <a:latin typeface="Arial"/>
                <a:ea typeface="Arial"/>
                <a:cs typeface="Arial"/>
              </a:defRPr>
            </a:pPr>
            <a:r>
              <a:rPr sz="2100" b="0">
                <a:solidFill>
                  <a:srgbClr val="132E40"/>
                </a:solidFill>
                <a:latin typeface="Arial"/>
                <a:ea typeface="Arial"/>
                <a:cs typeface="Arial"/>
              </a:rPr>
              <a:t>Portable, digest-verified receipts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0CCC6FA7-A5F8-4465-BBE3-D77AC193D0F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5334000"/>
            <a:ext cx="10763250" cy="809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1800" b="0">
                <a:solidFill>
                  <a:srgbClr val="5C6D76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>
              <a:buNone/>
              <a:defRPr sz="1800" b="0">
                <a:solidFill>
                  <a:srgbClr val="5C6D76"/>
                </a:solidFill>
                <a:latin typeface="Arial"/>
                <a:ea typeface="Arial"/>
                <a:cs typeface="Arial"/>
              </a:defRPr>
            </a:pPr>
            <a:r>
              <a:rPr sz="1800" b="0">
                <a:solidFill>
                  <a:srgbClr val="5C6D76"/>
                </a:solidFill>
                <a:latin typeface="Arial"/>
                <a:ea typeface="Arial"/>
                <a:cs typeface="Arial"/>
              </a:rPr>
              <a:t>Python loopback service and CLI share one engine. The static site inspects saved runs.</a:t>
            </a:r>
          </a:p>
        </p:txBody>
      </p:sp>
    </p:spTree>
    <p:extLst>
      <p:ext uri="{BB962C8B-B14F-4D97-AF65-F5344CB8AC3E}">
        <p14:creationId xmlns:p14="http://schemas.microsoft.com/office/powerpoint/2010/main" val="2106349747"/>
      </p:ext>
    </p:extLst>
  </p:cSld>
</p:sld>
</file>

<file path=ppt/slides/slide6.xml><?xml version="1.0" encoding="utf-8"?>
<p:sld xmlns:p="http://schemas.openxmlformats.org/presentationml/2006/main">
  <p:cSld>
    <p:bg>
      <p:bgPr>
        <a:solidFill xmlns:a="http://schemas.openxmlformats.org/drawingml/2006/main">
          <a:srgbClr val="F5F4E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041C6E37-4202-4448-A655-67468BE3EC4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523875"/>
            <a:ext cx="10953750" cy="1000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3450" b="0">
                <a:solidFill>
                  <a:srgbClr val="132E40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>
              <a:buNone/>
              <a:defRPr sz="3450" b="0">
                <a:solidFill>
                  <a:srgbClr val="132E40"/>
                </a:solidFill>
                <a:latin typeface="Arial"/>
                <a:ea typeface="Arial"/>
                <a:cs typeface="Arial"/>
              </a:defRPr>
            </a:pPr>
            <a:r>
              <a:rPr sz="3450" b="0">
                <a:solidFill>
                  <a:srgbClr val="132E40"/>
                </a:solidFill>
                <a:latin typeface="Arial"/>
                <a:ea typeface="Arial"/>
                <a:cs typeface="Arial"/>
              </a:rPr>
              <a:t>Data and bounded OCR evaluation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A628BCA4-DD1D-4DD9-801F-6C9B52CA102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286500"/>
            <a:ext cx="109537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1050" b="0">
                <a:solidFill>
                  <a:srgbClr val="5C6D76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>
              <a:buNone/>
              <a:defRPr sz="1050" b="0">
                <a:solidFill>
                  <a:srgbClr val="5C6D76"/>
                </a:solidFill>
                <a:latin typeface="Arial"/>
                <a:ea typeface="Arial"/>
                <a:cs typeface="Arial"/>
              </a:defRPr>
            </a:pPr>
            <a:r>
              <a:rPr sz="1050" b="0">
                <a:solidFill>
                  <a:srgbClr val="5C6D76"/>
                </a:solidFill>
                <a:latin typeface="Arial"/>
                <a:ea typeface="Arial"/>
                <a:cs typeface="Arial"/>
              </a:rPr>
              <a:t>Dovela · release 0.2.1 · 6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2ACFAD04-EB3B-4B4C-8593-91E75183B0E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714500"/>
            <a:ext cx="10668000" cy="952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2250" b="0">
                <a:solidFill>
                  <a:srgbClr val="132E40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>
              <a:buNone/>
              <a:defRPr sz="2250" b="0">
                <a:solidFill>
                  <a:srgbClr val="132E40"/>
                </a:solidFill>
                <a:latin typeface="Arial"/>
                <a:ea typeface="Arial"/>
                <a:cs typeface="Arial"/>
              </a:defRPr>
            </a:pPr>
            <a:r>
              <a:rPr sz="2250" b="0">
                <a:solidFill>
                  <a:srgbClr val="132E40"/>
                </a:solidFill>
                <a:latin typeface="Arial"/>
                <a:ea typeface="Arial"/>
                <a:cs typeface="Arial"/>
              </a:rPr>
              <a:t>Six public source files inform extraction research.</a:t>
            </a:r>
          </a:p>
          <a:p xmlns:a="http://schemas.openxmlformats.org/drawingml/2006/main">
            <a:pPr>
              <a:buNone/>
              <a:defRPr sz="2250" b="0">
                <a:solidFill>
                  <a:srgbClr val="132E40"/>
                </a:solidFill>
                <a:latin typeface="Arial"/>
                <a:ea typeface="Arial"/>
                <a:cs typeface="Arial"/>
              </a:defRPr>
            </a:pPr>
            <a:r>
              <a:rPr sz="2250" b="0">
                <a:solidFill>
                  <a:srgbClr val="132E40"/>
                </a:solidFill>
                <a:latin typeface="Arial"/>
                <a:ea typeface="Arial"/>
                <a:cs typeface="Arial"/>
              </a:rPr>
              <a:t>Public demos use original synthetic sources.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10C93FC8-ABE2-4872-BD96-1F680E361F7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95625"/>
            <a:ext cx="10668000" cy="428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2175" b="1">
                <a:solidFill>
                  <a:srgbClr val="14665F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>
              <a:buNone/>
              <a:defRPr sz="2175" b="1">
                <a:solidFill>
                  <a:srgbClr val="14665F"/>
                </a:solidFill>
                <a:latin typeface="Arial"/>
                <a:ea typeface="Arial"/>
                <a:cs typeface="Arial"/>
              </a:defRPr>
            </a:pPr>
            <a:r>
              <a:rPr sz="2175" b="1">
                <a:solidFill>
                  <a:srgbClr val="14665F"/>
                </a:solidFill>
                <a:latin typeface="Arial"/>
                <a:ea typeface="Arial"/>
                <a:cs typeface="Arial"/>
              </a:rPr>
              <a:t>Pretrained local OCR, outside the product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F73FDDA3-1254-4736-829F-08C7688FBC5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667125"/>
            <a:ext cx="3333750" cy="1000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 algn="l">
              <a:defRPr sz="2100" b="0">
                <a:solidFill>
                  <a:srgbClr val="132E40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 algn="l">
              <a:buNone/>
              <a:defRPr sz="2100" b="0">
                <a:solidFill>
                  <a:srgbClr val="132E40"/>
                </a:solidFill>
                <a:latin typeface="Arial"/>
                <a:ea typeface="Arial"/>
                <a:cs typeface="Arial"/>
              </a:defRPr>
            </a:pPr>
            <a:r>
              <a:rPr sz="2100" b="0">
                <a:solidFill>
                  <a:srgbClr val="132E40"/>
                </a:solidFill>
                <a:latin typeface="Arial"/>
                <a:ea typeface="Arial"/>
                <a:cs typeface="Arial"/>
              </a:rPr>
              <a:t>Initial test</a:t>
            </a:r>
          </a:p>
          <a:p xmlns:a="http://schemas.openxmlformats.org/drawingml/2006/main">
            <a:pPr algn="l">
              <a:buNone/>
              <a:defRPr sz="2100" b="0">
                <a:solidFill>
                  <a:srgbClr val="132E40"/>
                </a:solidFill>
                <a:latin typeface="Arial"/>
                <a:ea typeface="Arial"/>
                <a:cs typeface="Arial"/>
              </a:defRPr>
            </a:pPr>
            <a:r>
              <a:rPr sz="2100" b="0">
                <a:solidFill>
                  <a:srgbClr val="132E40"/>
                </a:solidFill>
                <a:latin typeface="Arial"/>
                <a:ea typeface="Arial"/>
                <a:cs typeface="Arial"/>
              </a:rPr>
              <a:t>Rotated: 0/3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E07CE8A0-B2C0-4F8A-9026-226B063F384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286250" y="3667125"/>
            <a:ext cx="3619500" cy="1000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 algn="l">
              <a:defRPr sz="2100" b="0">
                <a:solidFill>
                  <a:srgbClr val="132E40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 algn="l">
              <a:buNone/>
              <a:defRPr sz="2100" b="0">
                <a:solidFill>
                  <a:srgbClr val="132E40"/>
                </a:solidFill>
                <a:latin typeface="Arial"/>
                <a:ea typeface="Arial"/>
                <a:cs typeface="Arial"/>
              </a:defRPr>
            </a:pPr>
            <a:r>
              <a:rPr sz="2100" b="0">
                <a:solidFill>
                  <a:srgbClr val="132E40"/>
                </a:solidFill>
                <a:latin typeface="Arial"/>
                <a:ea typeface="Arial"/>
                <a:cs typeface="Arial"/>
              </a:rPr>
              <a:t>Orientation search</a:t>
            </a:r>
          </a:p>
          <a:p xmlns:a="http://schemas.openxmlformats.org/drawingml/2006/main">
            <a:pPr algn="l">
              <a:buNone/>
              <a:defRPr sz="2100" b="0">
                <a:solidFill>
                  <a:srgbClr val="132E40"/>
                </a:solidFill>
                <a:latin typeface="Arial"/>
                <a:ea typeface="Arial"/>
                <a:cs typeface="Arial"/>
              </a:defRPr>
            </a:pPr>
            <a:r>
              <a:rPr sz="2100" b="0">
                <a:solidFill>
                  <a:srgbClr val="132E40"/>
                </a:solidFill>
                <a:latin typeface="Arial"/>
                <a:ea typeface="Arial"/>
                <a:cs typeface="Arial"/>
              </a:rPr>
              <a:t>Five variants: 3/3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A2B762EA-393C-48E3-B06F-92B157634AC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96250" y="3667125"/>
            <a:ext cx="3476625" cy="1000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 algn="l">
              <a:defRPr sz="2100" b="0">
                <a:solidFill>
                  <a:srgbClr val="132E40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 algn="l">
              <a:buNone/>
              <a:defRPr sz="2100" b="0">
                <a:solidFill>
                  <a:srgbClr val="132E40"/>
                </a:solidFill>
                <a:latin typeface="Arial"/>
                <a:ea typeface="Arial"/>
                <a:cs typeface="Arial"/>
              </a:defRPr>
            </a:pPr>
            <a:r>
              <a:rPr sz="2100" b="0">
                <a:solidFill>
                  <a:srgbClr val="132E40"/>
                </a:solidFill>
                <a:latin typeface="Arial"/>
                <a:ea typeface="Arial"/>
                <a:cs typeface="Arial"/>
              </a:rPr>
              <a:t>Negative controls</a:t>
            </a:r>
          </a:p>
          <a:p xmlns:a="http://schemas.openxmlformats.org/drawingml/2006/main">
            <a:pPr algn="l">
              <a:buNone/>
              <a:defRPr sz="2100" b="0">
                <a:solidFill>
                  <a:srgbClr val="132E40"/>
                </a:solidFill>
                <a:latin typeface="Arial"/>
                <a:ea typeface="Arial"/>
                <a:cs typeface="Arial"/>
              </a:defRPr>
            </a:pPr>
            <a:r>
              <a:rPr sz="2100" b="0">
                <a:solidFill>
                  <a:srgbClr val="132E40"/>
                </a:solidFill>
                <a:latin typeface="Arial"/>
                <a:ea typeface="Arial"/>
                <a:cs typeface="Arial"/>
              </a:rPr>
              <a:t>Two abstentions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12571D0F-D4F1-4F1D-97EF-8F7C094EA39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953000"/>
            <a:ext cx="10572750" cy="1095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 algn="l">
              <a:defRPr sz="1875" b="0">
                <a:solidFill>
                  <a:srgbClr val="5C6D76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 algn="l">
              <a:buNone/>
              <a:defRPr sz="1875" b="0">
                <a:solidFill>
                  <a:srgbClr val="5C6D76"/>
                </a:solidFill>
                <a:latin typeface="Arial"/>
                <a:ea typeface="Arial"/>
                <a:cs typeface="Arial"/>
              </a:defRPr>
            </a:pPr>
            <a:r>
              <a:rPr sz="1875" b="0">
                <a:solidFill>
                  <a:srgbClr val="5C6D76"/>
                </a:solidFill>
                <a:latin typeface="Arial"/>
                <a:ea typeface="Arial"/>
                <a:cs typeface="Arial"/>
              </a:rPr>
              <a:t>One synthetic source, not five independent projects. The initial failure is retained. No training. Natural engineering accuracy remains unmeasured.</a:t>
            </a:r>
          </a:p>
        </p:txBody>
      </p:sp>
    </p:spTree>
    <p:extLst>
      <p:ext uri="{BB962C8B-B14F-4D97-AF65-F5344CB8AC3E}">
        <p14:creationId xmlns:p14="http://schemas.microsoft.com/office/powerpoint/2010/main" val="2113733083"/>
      </p:ext>
    </p:extLst>
  </p:cSld>
</p:sld>
</file>

<file path=ppt/slides/slide7.xml><?xml version="1.0" encoding="utf-8"?>
<p:sld xmlns:p="http://schemas.openxmlformats.org/presentationml/2006/main">
  <p:cSld>
    <p:bg>
      <p:bgPr>
        <a:solidFill xmlns:a="http://schemas.openxmlformats.org/drawingml/2006/main">
          <a:srgbClr val="F5F4E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65767FAE-15A0-4122-A603-5BC81DC5877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523875"/>
            <a:ext cx="10953750" cy="1000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3450" b="0">
                <a:solidFill>
                  <a:srgbClr val="132E40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>
              <a:buNone/>
              <a:defRPr sz="3450" b="0">
                <a:solidFill>
                  <a:srgbClr val="132E40"/>
                </a:solidFill>
                <a:latin typeface="Arial"/>
                <a:ea typeface="Arial"/>
                <a:cs typeface="Arial"/>
              </a:defRPr>
            </a:pPr>
            <a:r>
              <a:rPr sz="3450" b="0">
                <a:solidFill>
                  <a:srgbClr val="132E40"/>
                </a:solidFill>
                <a:latin typeface="Arial"/>
                <a:ea typeface="Arial"/>
                <a:cs typeface="Arial"/>
              </a:rPr>
              <a:t>Business model to validate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85A40E49-D996-48E2-96E0-95A8C742E9B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286500"/>
            <a:ext cx="109537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1050" b="0">
                <a:solidFill>
                  <a:srgbClr val="5C6D76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>
              <a:buNone/>
              <a:defRPr sz="1050" b="0">
                <a:solidFill>
                  <a:srgbClr val="5C6D76"/>
                </a:solidFill>
                <a:latin typeface="Arial"/>
                <a:ea typeface="Arial"/>
                <a:cs typeface="Arial"/>
              </a:defRPr>
            </a:pPr>
            <a:r>
              <a:rPr sz="1050" b="0">
                <a:solidFill>
                  <a:srgbClr val="5C6D76"/>
                </a:solidFill>
                <a:latin typeface="Arial"/>
                <a:ea typeface="Arial"/>
                <a:cs typeface="Arial"/>
              </a:rPr>
              <a:t>Dovela · release 0.2.1 · 7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183F8B9B-04C6-489E-BE0D-F6C163F197B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905000"/>
            <a:ext cx="10287000" cy="428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1875" b="1">
                <a:solidFill>
                  <a:srgbClr val="14665F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>
              <a:buNone/>
              <a:defRPr sz="1875" b="1">
                <a:solidFill>
                  <a:srgbClr val="14665F"/>
                </a:solidFill>
                <a:latin typeface="Arial"/>
                <a:ea typeface="Arial"/>
                <a:cs typeface="Arial"/>
              </a:defRPr>
            </a:pPr>
            <a:r>
              <a:rPr sz="1875" b="1">
                <a:solidFill>
                  <a:srgbClr val="14665F"/>
                </a:solidFill>
                <a:latin typeface="Arial"/>
                <a:ea typeface="Arial"/>
                <a:cs typeface="Arial"/>
              </a:rPr>
              <a:t>Proposed commercial unit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7AFEC7E3-DD16-42FC-B31B-9550ABBB96E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2524125"/>
            <a:ext cx="10477500" cy="952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3150" b="0">
                <a:solidFill>
                  <a:srgbClr val="132E40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>
              <a:buNone/>
              <a:defRPr sz="3150" b="0">
                <a:solidFill>
                  <a:srgbClr val="132E40"/>
                </a:solidFill>
                <a:latin typeface="Arial"/>
                <a:ea typeface="Arial"/>
                <a:cs typeface="Arial"/>
              </a:defRPr>
            </a:pPr>
            <a:r>
              <a:rPr sz="3150" b="0">
                <a:solidFill>
                  <a:srgbClr val="132E40"/>
                </a:solidFill>
                <a:latin typeface="Arial"/>
                <a:ea typeface="Arial"/>
                <a:cs typeface="Arial"/>
              </a:rPr>
              <a:t>A reviewed document package or engineering project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4E7D0664-7DEA-40B0-B2A7-18B4B9F8D73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048125"/>
            <a:ext cx="10191750" cy="1238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2250" b="0">
                <a:solidFill>
                  <a:srgbClr val="5C6D76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>
              <a:buNone/>
              <a:defRPr sz="2250" b="0">
                <a:solidFill>
                  <a:srgbClr val="5C6D76"/>
                </a:solidFill>
                <a:latin typeface="Arial"/>
                <a:ea typeface="Arial"/>
                <a:cs typeface="Arial"/>
              </a:defRPr>
            </a:pPr>
            <a:r>
              <a:rPr sz="2250" b="0">
                <a:solidFill>
                  <a:srgbClr val="5C6D76"/>
                </a:solidFill>
                <a:latin typeface="Arial"/>
                <a:ea typeface="Arial"/>
                <a:cs typeface="Arial"/>
              </a:rPr>
              <a:t>A recurring team subscription would depend on repeated review demand. Pricing and willingness to pay require direct validation.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0AD04750-DBEC-47FA-A5FC-0734DF7AFD8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5715000"/>
            <a:ext cx="1057275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1575" b="0">
                <a:solidFill>
                  <a:srgbClr val="5C6D76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>
              <a:buNone/>
              <a:defRPr sz="1575" b="0">
                <a:solidFill>
                  <a:srgbClr val="5C6D76"/>
                </a:solidFill>
                <a:latin typeface="Arial"/>
                <a:ea typeface="Arial"/>
                <a:cs typeface="Arial"/>
              </a:defRPr>
            </a:pPr>
            <a:r>
              <a:rPr sz="1575" b="0">
                <a:solidFill>
                  <a:srgbClr val="5C6D76"/>
                </a:solidFill>
                <a:latin typeface="Arial"/>
                <a:ea typeface="Arial"/>
                <a:cs typeface="Arial"/>
              </a:rPr>
              <a:t>Current stage: prevalidation, with no verified customers, pilots or revenue.</a:t>
            </a:r>
          </a:p>
        </p:txBody>
      </p:sp>
    </p:spTree>
    <p:extLst>
      <p:ext uri="{BB962C8B-B14F-4D97-AF65-F5344CB8AC3E}">
        <p14:creationId xmlns:p14="http://schemas.microsoft.com/office/powerpoint/2010/main" val="1075588224"/>
      </p:ext>
    </p:extLst>
  </p:cSld>
</p:sld>
</file>

<file path=ppt/slides/slide8.xml><?xml version="1.0" encoding="utf-8"?>
<p:sld xmlns:p="http://schemas.openxmlformats.org/presentationml/2006/main">
  <p:cSld>
    <p:bg>
      <p:bgPr>
        <a:solidFill xmlns:a="http://schemas.openxmlformats.org/drawingml/2006/main">
          <a:srgbClr val="F5F4E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51BFB1FE-6445-4CC6-A269-A4C1272AB57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523875"/>
            <a:ext cx="10953750" cy="1000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3450" b="0">
                <a:solidFill>
                  <a:srgbClr val="132E40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>
              <a:buNone/>
              <a:defRPr sz="3450" b="0">
                <a:solidFill>
                  <a:srgbClr val="132E40"/>
                </a:solidFill>
                <a:latin typeface="Arial"/>
                <a:ea typeface="Arial"/>
                <a:cs typeface="Arial"/>
              </a:defRPr>
            </a:pPr>
            <a:r>
              <a:rPr sz="3450" b="0">
                <a:solidFill>
                  <a:srgbClr val="132E40"/>
                </a:solidFill>
                <a:latin typeface="Arial"/>
                <a:ea typeface="Arial"/>
                <a:cs typeface="Arial"/>
              </a:rPr>
              <a:t>Development and next milestones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2D172D63-C273-4858-9621-6FF79A2EDD2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286500"/>
            <a:ext cx="109537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1050" b="0">
                <a:solidFill>
                  <a:srgbClr val="5C6D76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>
              <a:buNone/>
              <a:defRPr sz="1050" b="0">
                <a:solidFill>
                  <a:srgbClr val="5C6D76"/>
                </a:solidFill>
                <a:latin typeface="Arial"/>
                <a:ea typeface="Arial"/>
                <a:cs typeface="Arial"/>
              </a:defRPr>
            </a:pPr>
            <a:r>
              <a:rPr sz="1050" b="0">
                <a:solidFill>
                  <a:srgbClr val="5C6D76"/>
                </a:solidFill>
                <a:latin typeface="Arial"/>
                <a:ea typeface="Arial"/>
                <a:cs typeface="Arial"/>
              </a:rPr>
              <a:t>Dovela · release 0.2.1 · 8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CBF91367-651F-4CFA-9532-C4EC7F90C17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809750"/>
            <a:ext cx="4953000" cy="428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1800" b="1">
                <a:solidFill>
                  <a:srgbClr val="14665F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>
              <a:buNone/>
              <a:defRPr sz="1800" b="1">
                <a:solidFill>
                  <a:srgbClr val="14665F"/>
                </a:solidFill>
                <a:latin typeface="Arial"/>
                <a:ea typeface="Arial"/>
                <a:cs typeface="Arial"/>
              </a:defRPr>
            </a:pPr>
            <a:r>
              <a:rPr sz="1800" b="1">
                <a:solidFill>
                  <a:srgbClr val="14665F"/>
                </a:solidFill>
                <a:latin typeface="Arial"/>
                <a:ea typeface="Arial"/>
                <a:cs typeface="Arial"/>
              </a:rPr>
              <a:t>Built in this release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BF0EF1AB-857E-4741-BFC7-FED80C70E00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2476500"/>
            <a:ext cx="5048250" cy="2524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2250" b="0">
                <a:solidFill>
                  <a:srgbClr val="132E40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>
              <a:buNone/>
              <a:defRPr sz="2250" b="0">
                <a:solidFill>
                  <a:srgbClr val="132E40"/>
                </a:solidFill>
                <a:latin typeface="Arial"/>
                <a:ea typeface="Arial"/>
                <a:cs typeface="Arial"/>
              </a:defRPr>
            </a:pPr>
            <a:r>
              <a:rPr sz="2250" b="0">
                <a:solidFill>
                  <a:srgbClr val="132E40"/>
                </a:solidFill>
                <a:latin typeface="Arial"/>
                <a:ea typeface="Arial"/>
                <a:cs typeface="Arial"/>
              </a:rPr>
              <a:t>Local CSV/SVG/PDF comparison</a:t>
            </a:r>
          </a:p>
          <a:p xmlns:a="http://schemas.openxmlformats.org/drawingml/2006/main">
            <a:pPr>
              <a:buNone/>
              <a:defRPr sz="2250" b="0">
                <a:solidFill>
                  <a:srgbClr val="132E40"/>
                </a:solidFill>
                <a:latin typeface="Arial"/>
                <a:ea typeface="Arial"/>
                <a:cs typeface="Arial"/>
              </a:defRPr>
            </a:pPr>
            <a:r>
              <a:rPr sz="2250" b="0">
                <a:solidFill>
                  <a:srgbClr val="132E40"/>
                </a:solidFill>
                <a:latin typeface="Arial"/>
                <a:ea typeface="Arial"/>
                <a:cs typeface="Arial"/>
              </a:rPr>
              <a:t>Source evidence and receipts</a:t>
            </a:r>
          </a:p>
          <a:p xmlns:a="http://schemas.openxmlformats.org/drawingml/2006/main">
            <a:pPr>
              <a:buNone/>
              <a:defRPr sz="2250" b="0">
                <a:solidFill>
                  <a:srgbClr val="132E40"/>
                </a:solidFill>
                <a:latin typeface="Arial"/>
                <a:ea typeface="Arial"/>
                <a:cs typeface="Arial"/>
              </a:defRPr>
            </a:pPr>
            <a:r>
              <a:rPr sz="2250" b="0">
                <a:solidFill>
                  <a:srgbClr val="132E40"/>
                </a:solidFill>
                <a:latin typeface="Arial"/>
                <a:ea typeface="Arial"/>
                <a:cs typeface="Arial"/>
              </a:rPr>
              <a:t>10-scenario regression package</a:t>
            </a:r>
          </a:p>
          <a:p xmlns:a="http://schemas.openxmlformats.org/drawingml/2006/main">
            <a:pPr>
              <a:buNone/>
              <a:defRPr sz="2250" b="0">
                <a:solidFill>
                  <a:srgbClr val="132E40"/>
                </a:solidFill>
                <a:latin typeface="Arial"/>
                <a:ea typeface="Arial"/>
                <a:cs typeface="Arial"/>
              </a:defRPr>
            </a:pPr>
            <a:r>
              <a:rPr sz="2250" b="0">
                <a:solidFill>
                  <a:srgbClr val="132E40"/>
                </a:solidFill>
                <a:latin typeface="Arial"/>
                <a:ea typeface="Arial"/>
                <a:cs typeface="Arial"/>
              </a:rPr>
              <a:t>Public application website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F53C3DD0-AA98-4881-80F2-8B05621D1E2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81750" y="1809750"/>
            <a:ext cx="4953000" cy="428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1800" b="1">
                <a:solidFill>
                  <a:srgbClr val="14665F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>
              <a:buNone/>
              <a:defRPr sz="1800" b="1">
                <a:solidFill>
                  <a:srgbClr val="14665F"/>
                </a:solidFill>
                <a:latin typeface="Arial"/>
                <a:ea typeface="Arial"/>
                <a:cs typeface="Arial"/>
              </a:defRPr>
            </a:pPr>
            <a:r>
              <a:rPr sz="1800" b="1">
                <a:solidFill>
                  <a:srgbClr val="14665F"/>
                </a:solidFill>
                <a:latin typeface="Arial"/>
                <a:ea typeface="Arial"/>
                <a:cs typeface="Arial"/>
              </a:rPr>
              <a:t>Next milestones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2E592275-BC83-410D-A046-9D7A1300154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81750" y="2476500"/>
            <a:ext cx="5048250" cy="2524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 algn="l">
              <a:defRPr sz="2100" b="0">
                <a:solidFill>
                  <a:srgbClr val="132E40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 algn="l">
              <a:buNone/>
              <a:defRPr sz="2100" b="0">
                <a:solidFill>
                  <a:srgbClr val="132E40"/>
                </a:solidFill>
                <a:latin typeface="Arial"/>
                <a:ea typeface="Arial"/>
                <a:cs typeface="Arial"/>
              </a:defRPr>
            </a:pPr>
            <a:r>
              <a:rPr sz="2100" b="0">
                <a:solidFill>
                  <a:srgbClr val="132E40"/>
                </a:solidFill>
                <a:latin typeface="Arial"/>
                <a:ea typeface="Arial"/>
                <a:cs typeface="Arial"/>
              </a:rPr>
              <a:t>Submit eligible applications</a:t>
            </a:r>
          </a:p>
          <a:p xmlns:a="http://schemas.openxmlformats.org/drawingml/2006/main">
            <a:pPr algn="l">
              <a:buNone/>
              <a:defRPr sz="2100" b="0">
                <a:solidFill>
                  <a:srgbClr val="132E40"/>
                </a:solidFill>
                <a:latin typeface="Arial"/>
                <a:ea typeface="Arial"/>
                <a:cs typeface="Arial"/>
              </a:defRPr>
            </a:pPr>
            <a:r>
              <a:rPr sz="2100" b="0">
                <a:solidFill>
                  <a:srgbClr val="132E40"/>
                </a:solidFill>
                <a:latin typeface="Arial"/>
                <a:ea typeface="Arial"/>
                <a:cs typeface="Arial"/>
              </a:rPr>
              <a:t>Validate authorized natural documents</a:t>
            </a:r>
          </a:p>
          <a:p xmlns:a="http://schemas.openxmlformats.org/drawingml/2006/main">
            <a:pPr algn="l">
              <a:buNone/>
              <a:defRPr sz="2100" b="0">
                <a:solidFill>
                  <a:srgbClr val="132E40"/>
                </a:solidFill>
                <a:latin typeface="Arial"/>
                <a:ea typeface="Arial"/>
                <a:cs typeface="Arial"/>
              </a:defRPr>
            </a:pPr>
            <a:r>
              <a:rPr sz="2100" b="0">
                <a:solidFill>
                  <a:srgbClr val="132E40"/>
                </a:solidFill>
                <a:latin typeface="Arial"/>
                <a:ea typeface="Arial"/>
                <a:cs typeface="Arial"/>
              </a:rPr>
              <a:t>Measure reviewer time and demand</a:t>
            </a:r>
          </a:p>
          <a:p xmlns:a="http://schemas.openxmlformats.org/drawingml/2006/main">
            <a:pPr algn="l">
              <a:buNone/>
              <a:defRPr sz="2100" b="0">
                <a:solidFill>
                  <a:srgbClr val="132E40"/>
                </a:solidFill>
                <a:latin typeface="Arial"/>
                <a:ea typeface="Arial"/>
                <a:cs typeface="Arial"/>
              </a:defRPr>
            </a:pPr>
            <a:r>
              <a:rPr sz="2100" b="0">
                <a:solidFill>
                  <a:srgbClr val="132E40"/>
                </a:solidFill>
                <a:latin typeface="Arial"/>
                <a:ea typeface="Arial"/>
                <a:cs typeface="Arial"/>
              </a:rPr>
              <a:t>Design a bounded pilot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CE2151DB-1277-4CC8-842C-37329A16449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5715000"/>
            <a:ext cx="1066800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1575" b="0">
                <a:solidFill>
                  <a:srgbClr val="5C6D76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>
              <a:buNone/>
              <a:defRPr sz="1575" b="0">
                <a:solidFill>
                  <a:srgbClr val="5C6D76"/>
                </a:solidFill>
                <a:latin typeface="Arial"/>
                <a:ea typeface="Arial"/>
                <a:cs typeface="Arial"/>
              </a:defRPr>
            </a:pPr>
            <a:r>
              <a:rPr sz="1575" b="0">
                <a:solidFill>
                  <a:srgbClr val="5C6D76"/>
                </a:solidFill>
                <a:latin typeface="Arial"/>
                <a:ea typeface="Arial"/>
                <a:cs typeface="Arial"/>
              </a:rPr>
              <a:t>Professional and customer validation follow the application phase.</a:t>
            </a:r>
          </a:p>
        </p:txBody>
      </p:sp>
    </p:spTree>
    <p:extLst>
      <p:ext uri="{BB962C8B-B14F-4D97-AF65-F5344CB8AC3E}">
        <p14:creationId xmlns:p14="http://schemas.microsoft.com/office/powerpoint/2010/main" val="1661673405"/>
      </p:ext>
    </p:extLst>
  </p:cSld>
</p:sld>
</file>

<file path=ppt/slides/slide9.xml><?xml version="1.0" encoding="utf-8"?>
<p:sld xmlns:p="http://schemas.openxmlformats.org/presentationml/2006/main">
  <p:cSld>
    <p:bg>
      <p:bgPr>
        <a:solidFill xmlns:a="http://schemas.openxmlformats.org/drawingml/2006/main">
          <a:srgbClr val="F5F4E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A5223988-9673-4A3A-BE61-E062908B7EC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523875"/>
            <a:ext cx="10953750" cy="1000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3450" b="0">
                <a:solidFill>
                  <a:srgbClr val="132E40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>
              <a:buNone/>
              <a:defRPr sz="3450" b="0">
                <a:solidFill>
                  <a:srgbClr val="132E40"/>
                </a:solidFill>
                <a:latin typeface="Arial"/>
                <a:ea typeface="Arial"/>
                <a:cs typeface="Arial"/>
              </a:defRPr>
            </a:pPr>
            <a:r>
              <a:rPr sz="3450" b="0">
                <a:solidFill>
                  <a:srgbClr val="132E40"/>
                </a:solidFill>
                <a:latin typeface="Arial"/>
                <a:ea typeface="Arial"/>
                <a:cs typeface="Arial"/>
              </a:rPr>
              <a:t>Why startup programs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023B389C-54D0-4980-887B-696293835CD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286500"/>
            <a:ext cx="109537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1050" b="0">
                <a:solidFill>
                  <a:srgbClr val="5C6D76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>
              <a:buNone/>
              <a:defRPr sz="1050" b="0">
                <a:solidFill>
                  <a:srgbClr val="5C6D76"/>
                </a:solidFill>
                <a:latin typeface="Arial"/>
                <a:ea typeface="Arial"/>
                <a:cs typeface="Arial"/>
              </a:defRPr>
            </a:pPr>
            <a:r>
              <a:rPr sz="1050" b="0">
                <a:solidFill>
                  <a:srgbClr val="5C6D76"/>
                </a:solidFill>
                <a:latin typeface="Arial"/>
                <a:ea typeface="Arial"/>
                <a:cs typeface="Arial"/>
              </a:rPr>
              <a:t>Dovela · release 0.2.1 · 9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7E6F6578-38D5-4D73-A6D3-7557AA26434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857375"/>
            <a:ext cx="10382250" cy="857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3000" b="0">
                <a:solidFill>
                  <a:srgbClr val="132E40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>
              <a:buNone/>
              <a:defRPr sz="3000" b="0">
                <a:solidFill>
                  <a:srgbClr val="132E40"/>
                </a:solidFill>
                <a:latin typeface="Arial"/>
                <a:ea typeface="Arial"/>
                <a:cs typeface="Arial"/>
              </a:defRPr>
            </a:pPr>
            <a:r>
              <a:rPr sz="3000" b="0">
                <a:solidFill>
                  <a:srgbClr val="132E40"/>
                </a:solidFill>
                <a:latin typeface="Arial"/>
                <a:ea typeface="Arial"/>
                <a:cs typeface="Arial"/>
              </a:rPr>
              <a:t>Technology resources for a bounded prototype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FE3A85DD-E582-475F-8977-8C7AC2E97FF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95625"/>
            <a:ext cx="10477500" cy="1476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2250" b="0">
                <a:solidFill>
                  <a:srgbClr val="5C6D76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>
              <a:buNone/>
              <a:defRPr sz="2250" b="0">
                <a:solidFill>
                  <a:srgbClr val="5C6D76"/>
                </a:solidFill>
                <a:latin typeface="Arial"/>
                <a:ea typeface="Arial"/>
                <a:cs typeface="Arial"/>
              </a:defRPr>
            </a:pPr>
            <a:r>
              <a:rPr sz="2250" b="0">
                <a:solidFill>
                  <a:srgbClr val="5C6D76"/>
                </a:solidFill>
                <a:latin typeface="Arial"/>
                <a:ea typeface="Arial"/>
                <a:cs typeface="Arial"/>
              </a:rPr>
              <a:t>Planned uses include storage of authorized sources, isolated processing jobs and a measured OCR or vision experiment. Services will follow actual requirements and approved spending.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ACDC9949-517B-4563-876B-CA573727241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5000625"/>
            <a:ext cx="10668000" cy="1047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1950" b="0">
                <a:solidFill>
                  <a:srgbClr val="14665F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>
              <a:buNone/>
              <a:defRPr sz="1950" b="0">
                <a:solidFill>
                  <a:srgbClr val="14665F"/>
                </a:solidFill>
                <a:latin typeface="Arial"/>
                <a:ea typeface="Arial"/>
                <a:cs typeface="Arial"/>
              </a:defRPr>
            </a:pPr>
            <a:r>
              <a:rPr sz="1950" b="0">
                <a:solidFill>
                  <a:srgbClr val="14665F"/>
                </a:solidFill>
                <a:latin typeface="Arial"/>
                <a:ea typeface="Arial"/>
                <a:cs typeface="Arial"/>
              </a:rPr>
              <a:t>Founder resources and technology credits initially. Active capital seeking follows cloud applications, as validation milestones justify it.</a:t>
            </a:r>
          </a:p>
        </p:txBody>
      </p:sp>
    </p:spTree>
    <p:extLst>
      <p:ext uri="{BB962C8B-B14F-4D97-AF65-F5344CB8AC3E}">
        <p14:creationId xmlns:p14="http://schemas.microsoft.com/office/powerpoint/2010/main" val="587813631"/>
      </p:ext>
    </p:extLst>
  </p:cSld>
</p:sld>
</file>

<file path=ppt/slides/slide10.xml><?xml version="1.0" encoding="utf-8"?>
<p:sld xmlns:p="http://schemas.openxmlformats.org/presentationml/2006/main">
  <p:cSld>
    <p:bg>
      <p:bgPr>
        <a:solidFill xmlns:a="http://schemas.openxmlformats.org/drawingml/2006/main">
          <a:srgbClr val="F5F4E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7200593E-873C-41BE-B59C-E2657D22937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523875"/>
            <a:ext cx="10953750" cy="1000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3450" b="0">
                <a:solidFill>
                  <a:srgbClr val="132E40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>
              <a:buNone/>
              <a:defRPr sz="3450" b="0">
                <a:solidFill>
                  <a:srgbClr val="132E40"/>
                </a:solidFill>
                <a:latin typeface="Arial"/>
                <a:ea typeface="Arial"/>
                <a:cs typeface="Arial"/>
              </a:defRPr>
            </a:pPr>
            <a:r>
              <a:rPr sz="3450" b="0">
                <a:solidFill>
                  <a:srgbClr val="132E40"/>
                </a:solidFill>
                <a:latin typeface="Arial"/>
                <a:ea typeface="Arial"/>
                <a:cs typeface="Arial"/>
              </a:rPr>
              <a:t>The next validation milestone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17EF336C-1D97-496F-B031-A012CF7BAA1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286500"/>
            <a:ext cx="109537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1050" b="0">
                <a:solidFill>
                  <a:srgbClr val="5C6D76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>
              <a:buNone/>
              <a:defRPr sz="1050" b="0">
                <a:solidFill>
                  <a:srgbClr val="5C6D76"/>
                </a:solidFill>
                <a:latin typeface="Arial"/>
                <a:ea typeface="Arial"/>
                <a:cs typeface="Arial"/>
              </a:defRPr>
            </a:pPr>
            <a:r>
              <a:rPr sz="1050" b="0">
                <a:solidFill>
                  <a:srgbClr val="5C6D76"/>
                </a:solidFill>
                <a:latin typeface="Arial"/>
                <a:ea typeface="Arial"/>
                <a:cs typeface="Arial"/>
              </a:rPr>
              <a:t>Dovela · release 0.2.1 · 10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A21A248E-4DD8-4EDE-A9C3-CC50F7FC91B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905000"/>
            <a:ext cx="9525000" cy="571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2775" b="0">
                <a:solidFill>
                  <a:srgbClr val="132E40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>
              <a:buNone/>
              <a:defRPr sz="2775" b="0">
                <a:solidFill>
                  <a:srgbClr val="132E40"/>
                </a:solidFill>
                <a:latin typeface="Arial"/>
                <a:ea typeface="Arial"/>
                <a:cs typeface="Arial"/>
              </a:defRPr>
            </a:pPr>
            <a:r>
              <a:rPr sz="2775" b="0">
                <a:solidFill>
                  <a:srgbClr val="132E40"/>
                </a:solidFill>
                <a:latin typeface="Arial"/>
                <a:ea typeface="Arial"/>
                <a:cs typeface="Arial"/>
              </a:rPr>
              <a:t>Founder: Kevin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41E3D8C8-5D4C-425A-AC55-73327D3C2C9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00375"/>
            <a:ext cx="10477500" cy="1476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 algn="l">
              <a:defRPr sz="2550" b="0">
                <a:solidFill>
                  <a:srgbClr val="132E40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 algn="l">
              <a:buNone/>
              <a:defRPr sz="2550" b="0">
                <a:solidFill>
                  <a:srgbClr val="132E40"/>
                </a:solidFill>
                <a:latin typeface="Arial"/>
                <a:ea typeface="Arial"/>
                <a:cs typeface="Arial"/>
              </a:defRPr>
            </a:pPr>
            <a:r>
              <a:rPr sz="2550" b="0">
                <a:solidFill>
                  <a:srgbClr val="132E40"/>
                </a:solidFill>
                <a:latin typeface="Arial"/>
                <a:ea typeface="Arial"/>
                <a:cs typeface="Arial"/>
              </a:rPr>
              <a:t>Evaluate one authorized document package with an engineering reviewer and assess whether source-linked findings support a bounded pilot.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07EABE3A-510E-4B94-AD78-8C9300C4766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5000625"/>
            <a:ext cx="10668000" cy="952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1875" b="0">
                <a:solidFill>
                  <a:srgbClr val="14665F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>
              <a:buNone/>
              <a:defRPr sz="1875" b="0">
                <a:solidFill>
                  <a:srgbClr val="14665F"/>
                </a:solidFill>
                <a:latin typeface="Arial"/>
                <a:ea typeface="Arial"/>
                <a:cs typeface="Arial"/>
              </a:defRPr>
            </a:pPr>
            <a:r>
              <a:rPr sz="1875" b="0">
                <a:solidFill>
                  <a:srgbClr val="14665F"/>
                </a:solidFill>
                <a:latin typeface="Arial"/>
                <a:ea typeface="Arial"/>
                <a:cs typeface="Arial"/>
              </a:rPr>
              <a:t>Near-term support: cloud startup resources</a:t>
            </a:r>
          </a:p>
          <a:p xmlns:a="http://schemas.openxmlformats.org/drawingml/2006/main">
            <a:pPr>
              <a:buNone/>
              <a:defRPr sz="1875" b="0">
                <a:solidFill>
                  <a:srgbClr val="14665F"/>
                </a:solidFill>
                <a:latin typeface="Arial"/>
                <a:ea typeface="Arial"/>
                <a:cs typeface="Arial"/>
              </a:defRPr>
            </a:pPr>
            <a:r>
              <a:rPr sz="1875" b="0">
                <a:solidFill>
                  <a:srgbClr val="14665F"/>
                </a:solidFill>
                <a:latin typeface="Arial"/>
                <a:ea typeface="Arial"/>
                <a:cs typeface="Arial"/>
              </a:rPr>
              <a:t>Application priority: AWS Activate Founders</a:t>
            </a:r>
          </a:p>
          <a:p xmlns:a="http://schemas.openxmlformats.org/drawingml/2006/main">
            <a:pPr>
              <a:buNone/>
              <a:defRPr sz="1875" b="0">
                <a:solidFill>
                  <a:srgbClr val="14665F"/>
                </a:solidFill>
                <a:latin typeface="Arial"/>
                <a:ea typeface="Arial"/>
                <a:cs typeface="Arial"/>
              </a:defRPr>
            </a:pPr>
            <a:r>
              <a:rPr sz="1875" b="0">
                <a:solidFill>
                  <a:srgbClr val="14665F"/>
                </a:solidFill>
                <a:latin typeface="Arial"/>
                <a:ea typeface="Arial"/>
                <a:cs typeface="Arial"/>
              </a:rPr>
              <a:t>dovela.cl · sebastian@dovela.cl</a:t>
            </a:r>
          </a:p>
        </p:txBody>
      </p:sp>
    </p:spTree>
    <p:extLst>
      <p:ext uri="{BB962C8B-B14F-4D97-AF65-F5344CB8AC3E}">
        <p14:creationId xmlns:p14="http://schemas.microsoft.com/office/powerpoint/2010/main" val="2118915707"/>
      </p:ext>
    </p:extLst>
  </p:cSld>
</p:sld>
</file>

<file path=ppt/theme/theme1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">
      <a:majorFont>
        <a:latin typeface="Aptos"/>
        <a:ea typeface=""/>
        <a:cs typeface=""/>
      </a:majorFont>
      <a:minorFont>
        <a:latin typeface="Aptos"/>
        <a:ea typeface=""/>
        <a:cs typeface="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ap:Properties xmlns:ap="http://schemas.openxmlformats.org/officeDocument/2006/extended-properties">
  <ap:Application>Walnut Exporter</ap:Application>
  <ap:PresentationFormat>Converted Presentation</ap:PresentationFormat>
  <ap:Slides>0</ap:Slides>
  <ap:Notes>0</ap:Notes>
  <ap:HiddenSlides>0</ap:HiddenSlides>
  <ap:SharedDoc>false</ap:SharedDoc>
  <ap:DocSecurity>0</ap:DocSecurity>
</ap:Properties>
</file>

<file path=docProps/core.xml><?xml version="1.0" encoding="utf-8"?>
<coreProperties xmlns:dc="http://purl.org/dc/elements/1.1/" xmlns:dcterms="http://purl.org/dc/terms/" xmlns:xsi="http://www.w3.org/2001/XMLSchema-instance" xmlns="http://schemas.openxmlformats.org/package/2006/metadata/core-properties">
  <dc:creator>Walnut Exporter</dc:creator>
  <lastModifiedBy>Walnut Exporter</lastModifiedBy>
  <dc:title>Presentation</dc:title>
  <dcterms:created xsi:type="dcterms:W3CDTF">2026-10-18T15:51:17.8020000Z</dcterms:created>
  <dcterms:modified xsi:type="dcterms:W3CDTF">2026-10-18T15:51:17.8020000Z</dcterms:modified>
</coreProperties>
</file>